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8" r:id="rId10"/>
    <p:sldId id="266" r:id="rId11"/>
    <p:sldId id="269" r:id="rId12"/>
    <p:sldId id="270" r:id="rId13"/>
    <p:sldId id="271" r:id="rId14"/>
    <p:sldId id="272" r:id="rId15"/>
    <p:sldId id="265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D3A3DF-5858-4FB4-99A0-E14BF4A10661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BFED92-6D6A-4B3F-A782-09805721F7E8}">
      <dgm:prSet custT="1"/>
      <dgm:spPr/>
      <dgm:t>
        <a:bodyPr/>
        <a:lstStyle/>
        <a:p>
          <a:r>
            <a:rPr lang="bg-BG" sz="1200" b="1" dirty="0"/>
            <a:t>Безопасността на децата от всички възрасти е предизвикателство, което срещаме ежедневно и навсякъде. В свят, в който движението става все по-натоварено, наша отговорност е децата да бъдат добре подготвени за безопасно придвижване.</a:t>
          </a:r>
          <a:endParaRPr lang="en-US" sz="1200" dirty="0"/>
        </a:p>
      </dgm:t>
    </dgm:pt>
    <dgm:pt modelId="{9CF50733-C63B-4A49-931F-C5C9AE2F5097}" type="parTrans" cxnId="{C59CA081-3337-404F-B52B-0168781FA9AF}">
      <dgm:prSet/>
      <dgm:spPr/>
      <dgm:t>
        <a:bodyPr/>
        <a:lstStyle/>
        <a:p>
          <a:endParaRPr lang="en-US"/>
        </a:p>
      </dgm:t>
    </dgm:pt>
    <dgm:pt modelId="{77309CF2-9DF4-4FB3-A664-493DAFB3CA53}" type="sibTrans" cxnId="{C59CA081-3337-404F-B52B-0168781FA9AF}">
      <dgm:prSet/>
      <dgm:spPr/>
      <dgm:t>
        <a:bodyPr/>
        <a:lstStyle/>
        <a:p>
          <a:endParaRPr lang="en-US"/>
        </a:p>
      </dgm:t>
    </dgm:pt>
    <dgm:pt modelId="{443F5C77-EC56-4A75-BADD-A0767CB5F90E}">
      <dgm:prSet custT="1"/>
      <dgm:spPr/>
      <dgm:t>
        <a:bodyPr/>
        <a:lstStyle/>
        <a:p>
          <a:r>
            <a:rPr lang="bg-BG" sz="1200" b="1" dirty="0"/>
            <a:t>Ето защо, докато те растат и изследват света ангажимент на цялото общество е да им покаже колко важна за тяхното благополучие е безопасността на пътя.</a:t>
          </a:r>
          <a:endParaRPr lang="en-US" sz="1200" dirty="0"/>
        </a:p>
      </dgm:t>
    </dgm:pt>
    <dgm:pt modelId="{314C0CD0-2C07-40F8-8910-8DEB0D06F367}" type="parTrans" cxnId="{09D08D9A-AB54-4E94-836F-130262175090}">
      <dgm:prSet/>
      <dgm:spPr/>
      <dgm:t>
        <a:bodyPr/>
        <a:lstStyle/>
        <a:p>
          <a:endParaRPr lang="en-US"/>
        </a:p>
      </dgm:t>
    </dgm:pt>
    <dgm:pt modelId="{48200142-01E1-48B1-BA93-1609FE393BF5}" type="sibTrans" cxnId="{09D08D9A-AB54-4E94-836F-130262175090}">
      <dgm:prSet/>
      <dgm:spPr/>
      <dgm:t>
        <a:bodyPr/>
        <a:lstStyle/>
        <a:p>
          <a:endParaRPr lang="en-US"/>
        </a:p>
      </dgm:t>
    </dgm:pt>
    <dgm:pt modelId="{E1997BF2-41BA-48B3-9F67-57CE5B4D0A88}">
      <dgm:prSet custT="1"/>
      <dgm:spPr/>
      <dgm:t>
        <a:bodyPr/>
        <a:lstStyle/>
        <a:p>
          <a:r>
            <a:rPr lang="bg-BG" sz="1200" b="1" dirty="0"/>
            <a:t>Травматизмът на пътя е предотвратим, когато разполагаме със знания и умения да се справяме с рисковете, които го предизвикват или допринасят за него.</a:t>
          </a:r>
          <a:endParaRPr lang="en-US" sz="1200" dirty="0"/>
        </a:p>
      </dgm:t>
    </dgm:pt>
    <dgm:pt modelId="{CEA359F1-24BB-42BF-BB8D-FDC1AA452874}" type="parTrans" cxnId="{71B63E4B-8C0E-4319-AFFD-70E3E1480B23}">
      <dgm:prSet/>
      <dgm:spPr/>
      <dgm:t>
        <a:bodyPr/>
        <a:lstStyle/>
        <a:p>
          <a:endParaRPr lang="en-US"/>
        </a:p>
      </dgm:t>
    </dgm:pt>
    <dgm:pt modelId="{8F66CF1D-5E81-4875-A4A8-1C6C5FB24BB4}" type="sibTrans" cxnId="{71B63E4B-8C0E-4319-AFFD-70E3E1480B23}">
      <dgm:prSet/>
      <dgm:spPr/>
      <dgm:t>
        <a:bodyPr/>
        <a:lstStyle/>
        <a:p>
          <a:endParaRPr lang="en-US"/>
        </a:p>
      </dgm:t>
    </dgm:pt>
    <dgm:pt modelId="{2198178A-BC70-4716-AB44-175CDCEB9873}">
      <dgm:prSet custT="1"/>
      <dgm:spPr/>
      <dgm:t>
        <a:bodyPr/>
        <a:lstStyle/>
        <a:p>
          <a:r>
            <a:rPr lang="bg-BG" sz="1200" b="1" dirty="0"/>
            <a:t>Наша обща цел е децата да растат закриляни и да опознават света без страх и тревога</a:t>
          </a:r>
          <a:r>
            <a:rPr lang="bg-BG" sz="1200" dirty="0"/>
            <a:t>.</a:t>
          </a:r>
          <a:endParaRPr lang="en-US" sz="1200" dirty="0"/>
        </a:p>
      </dgm:t>
    </dgm:pt>
    <dgm:pt modelId="{A1B26014-B374-4F51-BA0A-CBE20E80A4B8}" type="parTrans" cxnId="{33597FAB-931D-48B1-B62C-3FE1A026A403}">
      <dgm:prSet/>
      <dgm:spPr/>
      <dgm:t>
        <a:bodyPr/>
        <a:lstStyle/>
        <a:p>
          <a:endParaRPr lang="en-US"/>
        </a:p>
      </dgm:t>
    </dgm:pt>
    <dgm:pt modelId="{2D22844F-0FA4-4006-BC7C-DA164A2BB01E}" type="sibTrans" cxnId="{33597FAB-931D-48B1-B62C-3FE1A026A403}">
      <dgm:prSet/>
      <dgm:spPr/>
      <dgm:t>
        <a:bodyPr/>
        <a:lstStyle/>
        <a:p>
          <a:endParaRPr lang="en-US"/>
        </a:p>
      </dgm:t>
    </dgm:pt>
    <dgm:pt modelId="{E77669CE-5EA6-4138-9A48-58491A857196}" type="pres">
      <dgm:prSet presAssocID="{F7D3A3DF-5858-4FB4-99A0-E14BF4A10661}" presName="diagram" presStyleCnt="0">
        <dgm:presLayoutVars>
          <dgm:dir/>
          <dgm:resizeHandles val="exact"/>
        </dgm:presLayoutVars>
      </dgm:prSet>
      <dgm:spPr/>
    </dgm:pt>
    <dgm:pt modelId="{D1B74AC6-51BF-490C-8971-8A546E2225E5}" type="pres">
      <dgm:prSet presAssocID="{2DBFED92-6D6A-4B3F-A782-09805721F7E8}" presName="node" presStyleLbl="node1" presStyleIdx="0" presStyleCnt="4" custScaleX="220533" custScaleY="332016">
        <dgm:presLayoutVars>
          <dgm:bulletEnabled val="1"/>
        </dgm:presLayoutVars>
      </dgm:prSet>
      <dgm:spPr/>
    </dgm:pt>
    <dgm:pt modelId="{E8D87537-BF8D-4608-A2A9-3403F49F9BBE}" type="pres">
      <dgm:prSet presAssocID="{77309CF2-9DF4-4FB3-A664-493DAFB3CA53}" presName="sibTrans" presStyleLbl="sibTrans2D1" presStyleIdx="0" presStyleCnt="3"/>
      <dgm:spPr/>
    </dgm:pt>
    <dgm:pt modelId="{440CD290-EB67-403B-B1F8-6C81673E907B}" type="pres">
      <dgm:prSet presAssocID="{77309CF2-9DF4-4FB3-A664-493DAFB3CA53}" presName="connectorText" presStyleLbl="sibTrans2D1" presStyleIdx="0" presStyleCnt="3"/>
      <dgm:spPr/>
    </dgm:pt>
    <dgm:pt modelId="{96C3833B-6360-4712-8780-988FCF1684E6}" type="pres">
      <dgm:prSet presAssocID="{443F5C77-EC56-4A75-BADD-A0767CB5F90E}" presName="node" presStyleLbl="node1" presStyleIdx="1" presStyleCnt="4" custScaleX="142659" custScaleY="287721">
        <dgm:presLayoutVars>
          <dgm:bulletEnabled val="1"/>
        </dgm:presLayoutVars>
      </dgm:prSet>
      <dgm:spPr/>
    </dgm:pt>
    <dgm:pt modelId="{A8C28A39-D5B9-4EAB-BAB1-DC085394EEF9}" type="pres">
      <dgm:prSet presAssocID="{48200142-01E1-48B1-BA93-1609FE393BF5}" presName="sibTrans" presStyleLbl="sibTrans2D1" presStyleIdx="1" presStyleCnt="3"/>
      <dgm:spPr/>
    </dgm:pt>
    <dgm:pt modelId="{38A23977-BBC5-4313-85C5-8606177D2C52}" type="pres">
      <dgm:prSet presAssocID="{48200142-01E1-48B1-BA93-1609FE393BF5}" presName="connectorText" presStyleLbl="sibTrans2D1" presStyleIdx="1" presStyleCnt="3"/>
      <dgm:spPr/>
    </dgm:pt>
    <dgm:pt modelId="{5C61E6E4-DBF8-4235-9321-1E8A1F870ACD}" type="pres">
      <dgm:prSet presAssocID="{E1997BF2-41BA-48B3-9F67-57CE5B4D0A88}" presName="node" presStyleLbl="node1" presStyleIdx="2" presStyleCnt="4" custScaleX="155058" custScaleY="299951">
        <dgm:presLayoutVars>
          <dgm:bulletEnabled val="1"/>
        </dgm:presLayoutVars>
      </dgm:prSet>
      <dgm:spPr/>
    </dgm:pt>
    <dgm:pt modelId="{803FB2D3-636D-4C52-B045-9A449A49D7D9}" type="pres">
      <dgm:prSet presAssocID="{8F66CF1D-5E81-4875-A4A8-1C6C5FB24BB4}" presName="sibTrans" presStyleLbl="sibTrans2D1" presStyleIdx="2" presStyleCnt="3"/>
      <dgm:spPr/>
    </dgm:pt>
    <dgm:pt modelId="{AD707535-A4D5-4EFA-9BD7-FA9E5513C6B4}" type="pres">
      <dgm:prSet presAssocID="{8F66CF1D-5E81-4875-A4A8-1C6C5FB24BB4}" presName="connectorText" presStyleLbl="sibTrans2D1" presStyleIdx="2" presStyleCnt="3"/>
      <dgm:spPr/>
    </dgm:pt>
    <dgm:pt modelId="{4782B86F-1ACB-4A78-837D-D67EF9183CEC}" type="pres">
      <dgm:prSet presAssocID="{2198178A-BC70-4716-AB44-175CDCEB9873}" presName="node" presStyleLbl="node1" presStyleIdx="3" presStyleCnt="4" custScaleX="189275" custScaleY="229875" custLinFactX="-5862" custLinFactNeighborX="-100000" custLinFactNeighborY="-15438">
        <dgm:presLayoutVars>
          <dgm:bulletEnabled val="1"/>
        </dgm:presLayoutVars>
      </dgm:prSet>
      <dgm:spPr/>
    </dgm:pt>
  </dgm:ptLst>
  <dgm:cxnLst>
    <dgm:cxn modelId="{C40D500E-334E-4052-8534-506CC62FE131}" type="presOf" srcId="{48200142-01E1-48B1-BA93-1609FE393BF5}" destId="{A8C28A39-D5B9-4EAB-BAB1-DC085394EEF9}" srcOrd="0" destOrd="0" presId="urn:microsoft.com/office/officeart/2005/8/layout/process5"/>
    <dgm:cxn modelId="{132C7B1F-9D4C-49E1-8127-2771098DAE41}" type="presOf" srcId="{48200142-01E1-48B1-BA93-1609FE393BF5}" destId="{38A23977-BBC5-4313-85C5-8606177D2C52}" srcOrd="1" destOrd="0" presId="urn:microsoft.com/office/officeart/2005/8/layout/process5"/>
    <dgm:cxn modelId="{1A919A41-87BE-4AD2-B3D7-5E75BE92601A}" type="presOf" srcId="{8F66CF1D-5E81-4875-A4A8-1C6C5FB24BB4}" destId="{AD707535-A4D5-4EFA-9BD7-FA9E5513C6B4}" srcOrd="1" destOrd="0" presId="urn:microsoft.com/office/officeart/2005/8/layout/process5"/>
    <dgm:cxn modelId="{C2ABEB64-FDDD-4642-982E-6FD9521143D5}" type="presOf" srcId="{E1997BF2-41BA-48B3-9F67-57CE5B4D0A88}" destId="{5C61E6E4-DBF8-4235-9321-1E8A1F870ACD}" srcOrd="0" destOrd="0" presId="urn:microsoft.com/office/officeart/2005/8/layout/process5"/>
    <dgm:cxn modelId="{71B63E4B-8C0E-4319-AFFD-70E3E1480B23}" srcId="{F7D3A3DF-5858-4FB4-99A0-E14BF4A10661}" destId="{E1997BF2-41BA-48B3-9F67-57CE5B4D0A88}" srcOrd="2" destOrd="0" parTransId="{CEA359F1-24BB-42BF-BB8D-FDC1AA452874}" sibTransId="{8F66CF1D-5E81-4875-A4A8-1C6C5FB24BB4}"/>
    <dgm:cxn modelId="{FCCE886B-5385-4F61-B471-B2BF6C9F1323}" type="presOf" srcId="{2198178A-BC70-4716-AB44-175CDCEB9873}" destId="{4782B86F-1ACB-4A78-837D-D67EF9183CEC}" srcOrd="0" destOrd="0" presId="urn:microsoft.com/office/officeart/2005/8/layout/process5"/>
    <dgm:cxn modelId="{C59CA081-3337-404F-B52B-0168781FA9AF}" srcId="{F7D3A3DF-5858-4FB4-99A0-E14BF4A10661}" destId="{2DBFED92-6D6A-4B3F-A782-09805721F7E8}" srcOrd="0" destOrd="0" parTransId="{9CF50733-C63B-4A49-931F-C5C9AE2F5097}" sibTransId="{77309CF2-9DF4-4FB3-A664-493DAFB3CA53}"/>
    <dgm:cxn modelId="{A3A7C484-3EB3-4F25-A980-D041489DCAEE}" type="presOf" srcId="{77309CF2-9DF4-4FB3-A664-493DAFB3CA53}" destId="{E8D87537-BF8D-4608-A2A9-3403F49F9BBE}" srcOrd="0" destOrd="0" presId="urn:microsoft.com/office/officeart/2005/8/layout/process5"/>
    <dgm:cxn modelId="{14B53E94-55FD-4731-B542-4087E302B7F5}" type="presOf" srcId="{77309CF2-9DF4-4FB3-A664-493DAFB3CA53}" destId="{440CD290-EB67-403B-B1F8-6C81673E907B}" srcOrd="1" destOrd="0" presId="urn:microsoft.com/office/officeart/2005/8/layout/process5"/>
    <dgm:cxn modelId="{F44B3197-9106-4C07-A536-2D6A88FCE72E}" type="presOf" srcId="{8F66CF1D-5E81-4875-A4A8-1C6C5FB24BB4}" destId="{803FB2D3-636D-4C52-B045-9A449A49D7D9}" srcOrd="0" destOrd="0" presId="urn:microsoft.com/office/officeart/2005/8/layout/process5"/>
    <dgm:cxn modelId="{09D08D9A-AB54-4E94-836F-130262175090}" srcId="{F7D3A3DF-5858-4FB4-99A0-E14BF4A10661}" destId="{443F5C77-EC56-4A75-BADD-A0767CB5F90E}" srcOrd="1" destOrd="0" parTransId="{314C0CD0-2C07-40F8-8910-8DEB0D06F367}" sibTransId="{48200142-01E1-48B1-BA93-1609FE393BF5}"/>
    <dgm:cxn modelId="{5F3E1DAA-0824-477A-B74C-30CF81FC0125}" type="presOf" srcId="{2DBFED92-6D6A-4B3F-A782-09805721F7E8}" destId="{D1B74AC6-51BF-490C-8971-8A546E2225E5}" srcOrd="0" destOrd="0" presId="urn:microsoft.com/office/officeart/2005/8/layout/process5"/>
    <dgm:cxn modelId="{33597FAB-931D-48B1-B62C-3FE1A026A403}" srcId="{F7D3A3DF-5858-4FB4-99A0-E14BF4A10661}" destId="{2198178A-BC70-4716-AB44-175CDCEB9873}" srcOrd="3" destOrd="0" parTransId="{A1B26014-B374-4F51-BA0A-CBE20E80A4B8}" sibTransId="{2D22844F-0FA4-4006-BC7C-DA164A2BB01E}"/>
    <dgm:cxn modelId="{13D431C0-48FF-4571-9E90-344AF84C4423}" type="presOf" srcId="{443F5C77-EC56-4A75-BADD-A0767CB5F90E}" destId="{96C3833B-6360-4712-8780-988FCF1684E6}" srcOrd="0" destOrd="0" presId="urn:microsoft.com/office/officeart/2005/8/layout/process5"/>
    <dgm:cxn modelId="{0C8C90E8-9D90-4350-8702-F24EDAC5FBED}" type="presOf" srcId="{F7D3A3DF-5858-4FB4-99A0-E14BF4A10661}" destId="{E77669CE-5EA6-4138-9A48-58491A857196}" srcOrd="0" destOrd="0" presId="urn:microsoft.com/office/officeart/2005/8/layout/process5"/>
    <dgm:cxn modelId="{0751B44D-00D5-4A35-A3A6-93BCDA2804B7}" type="presParOf" srcId="{E77669CE-5EA6-4138-9A48-58491A857196}" destId="{D1B74AC6-51BF-490C-8971-8A546E2225E5}" srcOrd="0" destOrd="0" presId="urn:microsoft.com/office/officeart/2005/8/layout/process5"/>
    <dgm:cxn modelId="{7A5CF230-061D-477B-92B0-B02E0ACFDA83}" type="presParOf" srcId="{E77669CE-5EA6-4138-9A48-58491A857196}" destId="{E8D87537-BF8D-4608-A2A9-3403F49F9BBE}" srcOrd="1" destOrd="0" presId="urn:microsoft.com/office/officeart/2005/8/layout/process5"/>
    <dgm:cxn modelId="{0CEBEEDF-DD7A-4CF6-9808-B351A8A35E99}" type="presParOf" srcId="{E8D87537-BF8D-4608-A2A9-3403F49F9BBE}" destId="{440CD290-EB67-403B-B1F8-6C81673E907B}" srcOrd="0" destOrd="0" presId="urn:microsoft.com/office/officeart/2005/8/layout/process5"/>
    <dgm:cxn modelId="{C1A40610-B890-4F6D-8CF5-4D9667D44EBC}" type="presParOf" srcId="{E77669CE-5EA6-4138-9A48-58491A857196}" destId="{96C3833B-6360-4712-8780-988FCF1684E6}" srcOrd="2" destOrd="0" presId="urn:microsoft.com/office/officeart/2005/8/layout/process5"/>
    <dgm:cxn modelId="{7D386AA4-5196-40F5-B912-F47384FB1F5C}" type="presParOf" srcId="{E77669CE-5EA6-4138-9A48-58491A857196}" destId="{A8C28A39-D5B9-4EAB-BAB1-DC085394EEF9}" srcOrd="3" destOrd="0" presId="urn:microsoft.com/office/officeart/2005/8/layout/process5"/>
    <dgm:cxn modelId="{7E3FBD4C-CFFD-4195-8CF1-9116801CF145}" type="presParOf" srcId="{A8C28A39-D5B9-4EAB-BAB1-DC085394EEF9}" destId="{38A23977-BBC5-4313-85C5-8606177D2C52}" srcOrd="0" destOrd="0" presId="urn:microsoft.com/office/officeart/2005/8/layout/process5"/>
    <dgm:cxn modelId="{3C5194A1-E31A-40A8-AFE6-4D0FC1BAC107}" type="presParOf" srcId="{E77669CE-5EA6-4138-9A48-58491A857196}" destId="{5C61E6E4-DBF8-4235-9321-1E8A1F870ACD}" srcOrd="4" destOrd="0" presId="urn:microsoft.com/office/officeart/2005/8/layout/process5"/>
    <dgm:cxn modelId="{7778F8BD-D6E7-4B25-AF42-FDF413155780}" type="presParOf" srcId="{E77669CE-5EA6-4138-9A48-58491A857196}" destId="{803FB2D3-636D-4C52-B045-9A449A49D7D9}" srcOrd="5" destOrd="0" presId="urn:microsoft.com/office/officeart/2005/8/layout/process5"/>
    <dgm:cxn modelId="{B8C590D1-BB30-4B8C-B7F7-5D3FB76BB34A}" type="presParOf" srcId="{803FB2D3-636D-4C52-B045-9A449A49D7D9}" destId="{AD707535-A4D5-4EFA-9BD7-FA9E5513C6B4}" srcOrd="0" destOrd="0" presId="urn:microsoft.com/office/officeart/2005/8/layout/process5"/>
    <dgm:cxn modelId="{04D18858-9AD4-4800-9385-A280653C4277}" type="presParOf" srcId="{E77669CE-5EA6-4138-9A48-58491A857196}" destId="{4782B86F-1ACB-4A78-837D-D67EF9183CEC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BC735C-E3E3-4676-BF26-4497A509B37A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892576-2F22-497B-8B56-2ED1CFA5C031}">
      <dgm:prSet custT="1"/>
      <dgm:spPr/>
      <dgm:t>
        <a:bodyPr/>
        <a:lstStyle/>
        <a:p>
          <a:r>
            <a:rPr lang="bg-BG" sz="1200" b="1" dirty="0"/>
            <a:t>По данни на Световната здравна организация всеки 23 секунди някъде по света и в следствие на ПТП губим един човешки живот.</a:t>
          </a:r>
          <a:endParaRPr lang="en-US" sz="1200" dirty="0"/>
        </a:p>
      </dgm:t>
    </dgm:pt>
    <dgm:pt modelId="{F4AB3E9A-DFC9-452B-899B-ABE93DF2C086}" type="parTrans" cxnId="{24DA413B-A909-43D3-95D0-6D163D14E5D7}">
      <dgm:prSet/>
      <dgm:spPr/>
      <dgm:t>
        <a:bodyPr/>
        <a:lstStyle/>
        <a:p>
          <a:endParaRPr lang="en-US"/>
        </a:p>
      </dgm:t>
    </dgm:pt>
    <dgm:pt modelId="{DDBAD746-952C-45BA-BF34-CF8B6578DDBA}" type="sibTrans" cxnId="{24DA413B-A909-43D3-95D0-6D163D14E5D7}">
      <dgm:prSet/>
      <dgm:spPr/>
      <dgm:t>
        <a:bodyPr/>
        <a:lstStyle/>
        <a:p>
          <a:endParaRPr lang="en-US"/>
        </a:p>
      </dgm:t>
    </dgm:pt>
    <dgm:pt modelId="{5729B660-7516-469D-A50D-455BB2CA8F11}">
      <dgm:prSet custT="1"/>
      <dgm:spPr/>
      <dgm:t>
        <a:bodyPr/>
        <a:lstStyle/>
        <a:p>
          <a:r>
            <a:rPr lang="bg-BG" sz="1200" b="1" dirty="0"/>
            <a:t>В световен мащаб при пътни инциденти годишно загиват около 393  хиляди водачи на превозни средства и пътници в тях, 379 хиляди мотоциклетисти и 311 хиляди пешеходци. Други над 50 милиона получават наранявания.</a:t>
          </a:r>
          <a:endParaRPr lang="en-US" sz="1200" dirty="0"/>
        </a:p>
      </dgm:t>
    </dgm:pt>
    <dgm:pt modelId="{EE283186-CA30-4AFA-A42B-A924829D1642}" type="parTrans" cxnId="{128AB9AB-6FDC-4DE8-95AD-C79D55055E9F}">
      <dgm:prSet/>
      <dgm:spPr/>
      <dgm:t>
        <a:bodyPr/>
        <a:lstStyle/>
        <a:p>
          <a:endParaRPr lang="en-US"/>
        </a:p>
      </dgm:t>
    </dgm:pt>
    <dgm:pt modelId="{BCDEF109-E9AB-4C0D-83E2-260887D12775}" type="sibTrans" cxnId="{128AB9AB-6FDC-4DE8-95AD-C79D55055E9F}">
      <dgm:prSet/>
      <dgm:spPr/>
      <dgm:t>
        <a:bodyPr/>
        <a:lstStyle/>
        <a:p>
          <a:endParaRPr lang="en-US"/>
        </a:p>
      </dgm:t>
    </dgm:pt>
    <dgm:pt modelId="{3D78D43C-1360-4EC3-9871-C516B96EBE12}">
      <dgm:prSet custT="1"/>
      <dgm:spPr/>
      <dgm:t>
        <a:bodyPr/>
        <a:lstStyle/>
        <a:p>
          <a:r>
            <a:rPr lang="bg-BG" sz="1200" b="1" dirty="0"/>
            <a:t>През 2023 г. в страната загиват 30 деца, а 1329 са ранени</a:t>
          </a:r>
          <a:endParaRPr lang="en-US" sz="1200" dirty="0"/>
        </a:p>
      </dgm:t>
    </dgm:pt>
    <dgm:pt modelId="{96E61064-4F33-496C-AC2D-D6DF50E6BA3B}" type="parTrans" cxnId="{27797337-401F-48BA-A60A-0AD1BF8F5223}">
      <dgm:prSet/>
      <dgm:spPr/>
      <dgm:t>
        <a:bodyPr/>
        <a:lstStyle/>
        <a:p>
          <a:endParaRPr lang="en-US"/>
        </a:p>
      </dgm:t>
    </dgm:pt>
    <dgm:pt modelId="{B5EB26CD-1536-484E-8D76-2E694F864C15}" type="sibTrans" cxnId="{27797337-401F-48BA-A60A-0AD1BF8F5223}">
      <dgm:prSet/>
      <dgm:spPr/>
      <dgm:t>
        <a:bodyPr/>
        <a:lstStyle/>
        <a:p>
          <a:endParaRPr lang="en-US"/>
        </a:p>
      </dgm:t>
    </dgm:pt>
    <dgm:pt modelId="{116585BF-2563-42AB-BD53-8D388F2F7D50}">
      <dgm:prSet custT="1"/>
      <dgm:spPr/>
      <dgm:t>
        <a:bodyPr/>
        <a:lstStyle/>
        <a:p>
          <a:r>
            <a:rPr lang="bg-BG" sz="1200" b="1" dirty="0"/>
            <a:t>Днес загубата на човешки живот и здраве на пътя остава един от най-сериозните здравни  проблеми</a:t>
          </a:r>
          <a:r>
            <a:rPr lang="bg-BG" sz="1200" dirty="0"/>
            <a:t>.</a:t>
          </a:r>
          <a:endParaRPr lang="en-US" sz="1200" dirty="0"/>
        </a:p>
      </dgm:t>
    </dgm:pt>
    <dgm:pt modelId="{1C092AF9-9932-45CB-8093-4ABA857E6184}" type="parTrans" cxnId="{CF1A721B-B275-4CB5-A188-59EA221DDFF0}">
      <dgm:prSet/>
      <dgm:spPr/>
      <dgm:t>
        <a:bodyPr/>
        <a:lstStyle/>
        <a:p>
          <a:endParaRPr lang="en-US"/>
        </a:p>
      </dgm:t>
    </dgm:pt>
    <dgm:pt modelId="{C742DC53-38DF-4AF9-BA53-4109B3B1DBBB}" type="sibTrans" cxnId="{CF1A721B-B275-4CB5-A188-59EA221DDFF0}">
      <dgm:prSet/>
      <dgm:spPr/>
      <dgm:t>
        <a:bodyPr/>
        <a:lstStyle/>
        <a:p>
          <a:endParaRPr lang="en-US"/>
        </a:p>
      </dgm:t>
    </dgm:pt>
    <dgm:pt modelId="{78745DEC-A37D-4D53-9663-07D2EA9B2164}" type="pres">
      <dgm:prSet presAssocID="{9EBC735C-E3E3-4676-BF26-4497A509B37A}" presName="Name0" presStyleCnt="0">
        <dgm:presLayoutVars>
          <dgm:dir/>
          <dgm:animLvl val="lvl"/>
          <dgm:resizeHandles val="exact"/>
        </dgm:presLayoutVars>
      </dgm:prSet>
      <dgm:spPr/>
    </dgm:pt>
    <dgm:pt modelId="{0E08D9F8-3891-469D-8ECA-20F0B237F7A1}" type="pres">
      <dgm:prSet presAssocID="{116585BF-2563-42AB-BD53-8D388F2F7D50}" presName="boxAndChildren" presStyleCnt="0"/>
      <dgm:spPr/>
    </dgm:pt>
    <dgm:pt modelId="{049CFC4F-5156-46EA-91D0-D0442A389631}" type="pres">
      <dgm:prSet presAssocID="{116585BF-2563-42AB-BD53-8D388F2F7D50}" presName="parentTextBox" presStyleLbl="node1" presStyleIdx="0" presStyleCnt="4"/>
      <dgm:spPr/>
    </dgm:pt>
    <dgm:pt modelId="{D006B8B2-6801-48E3-A297-743B6100BAEF}" type="pres">
      <dgm:prSet presAssocID="{B5EB26CD-1536-484E-8D76-2E694F864C15}" presName="sp" presStyleCnt="0"/>
      <dgm:spPr/>
    </dgm:pt>
    <dgm:pt modelId="{643025A6-3E30-4BEA-9300-1E0229A63289}" type="pres">
      <dgm:prSet presAssocID="{3D78D43C-1360-4EC3-9871-C516B96EBE12}" presName="arrowAndChildren" presStyleCnt="0"/>
      <dgm:spPr/>
    </dgm:pt>
    <dgm:pt modelId="{714C5FFE-0412-4A36-8316-B17226714B94}" type="pres">
      <dgm:prSet presAssocID="{3D78D43C-1360-4EC3-9871-C516B96EBE12}" presName="parentTextArrow" presStyleLbl="node1" presStyleIdx="1" presStyleCnt="4"/>
      <dgm:spPr/>
    </dgm:pt>
    <dgm:pt modelId="{456B59DC-A7C4-4DF8-9776-03A7349C1CC5}" type="pres">
      <dgm:prSet presAssocID="{BCDEF109-E9AB-4C0D-83E2-260887D12775}" presName="sp" presStyleCnt="0"/>
      <dgm:spPr/>
    </dgm:pt>
    <dgm:pt modelId="{5AE09F6F-F92F-4096-9AC9-910FFE6BB2FB}" type="pres">
      <dgm:prSet presAssocID="{5729B660-7516-469D-A50D-455BB2CA8F11}" presName="arrowAndChildren" presStyleCnt="0"/>
      <dgm:spPr/>
    </dgm:pt>
    <dgm:pt modelId="{71E412E2-CC43-4B22-A7A5-675F71771274}" type="pres">
      <dgm:prSet presAssocID="{5729B660-7516-469D-A50D-455BB2CA8F11}" presName="parentTextArrow" presStyleLbl="node1" presStyleIdx="2" presStyleCnt="4" custScaleY="117252"/>
      <dgm:spPr/>
    </dgm:pt>
    <dgm:pt modelId="{2929EF63-0E83-4140-BB31-22D9CB81DAA4}" type="pres">
      <dgm:prSet presAssocID="{DDBAD746-952C-45BA-BF34-CF8B6578DDBA}" presName="sp" presStyleCnt="0"/>
      <dgm:spPr/>
    </dgm:pt>
    <dgm:pt modelId="{86ECB952-6B82-4865-96DC-257B15F5A8A9}" type="pres">
      <dgm:prSet presAssocID="{F2892576-2F22-497B-8B56-2ED1CFA5C031}" presName="arrowAndChildren" presStyleCnt="0"/>
      <dgm:spPr/>
    </dgm:pt>
    <dgm:pt modelId="{7DD05BFF-74AA-4D0E-9A75-7A35B674CDE3}" type="pres">
      <dgm:prSet presAssocID="{F2892576-2F22-497B-8B56-2ED1CFA5C031}" presName="parentTextArrow" presStyleLbl="node1" presStyleIdx="3" presStyleCnt="4"/>
      <dgm:spPr/>
    </dgm:pt>
  </dgm:ptLst>
  <dgm:cxnLst>
    <dgm:cxn modelId="{6F41430B-DEA8-49D7-AE98-BB714B74745A}" type="presOf" srcId="{116585BF-2563-42AB-BD53-8D388F2F7D50}" destId="{049CFC4F-5156-46EA-91D0-D0442A389631}" srcOrd="0" destOrd="0" presId="urn:microsoft.com/office/officeart/2005/8/layout/process4"/>
    <dgm:cxn modelId="{CF1A721B-B275-4CB5-A188-59EA221DDFF0}" srcId="{9EBC735C-E3E3-4676-BF26-4497A509B37A}" destId="{116585BF-2563-42AB-BD53-8D388F2F7D50}" srcOrd="3" destOrd="0" parTransId="{1C092AF9-9932-45CB-8093-4ABA857E6184}" sibTransId="{C742DC53-38DF-4AF9-BA53-4109B3B1DBBB}"/>
    <dgm:cxn modelId="{32CBF431-43F3-4074-A9EB-53FF8B0A4B38}" type="presOf" srcId="{9EBC735C-E3E3-4676-BF26-4497A509B37A}" destId="{78745DEC-A37D-4D53-9663-07D2EA9B2164}" srcOrd="0" destOrd="0" presId="urn:microsoft.com/office/officeart/2005/8/layout/process4"/>
    <dgm:cxn modelId="{27797337-401F-48BA-A60A-0AD1BF8F5223}" srcId="{9EBC735C-E3E3-4676-BF26-4497A509B37A}" destId="{3D78D43C-1360-4EC3-9871-C516B96EBE12}" srcOrd="2" destOrd="0" parTransId="{96E61064-4F33-496C-AC2D-D6DF50E6BA3B}" sibTransId="{B5EB26CD-1536-484E-8D76-2E694F864C15}"/>
    <dgm:cxn modelId="{24DA413B-A909-43D3-95D0-6D163D14E5D7}" srcId="{9EBC735C-E3E3-4676-BF26-4497A509B37A}" destId="{F2892576-2F22-497B-8B56-2ED1CFA5C031}" srcOrd="0" destOrd="0" parTransId="{F4AB3E9A-DFC9-452B-899B-ABE93DF2C086}" sibTransId="{DDBAD746-952C-45BA-BF34-CF8B6578DDBA}"/>
    <dgm:cxn modelId="{64D5E067-9479-47C7-BB78-A75903495C2E}" type="presOf" srcId="{3D78D43C-1360-4EC3-9871-C516B96EBE12}" destId="{714C5FFE-0412-4A36-8316-B17226714B94}" srcOrd="0" destOrd="0" presId="urn:microsoft.com/office/officeart/2005/8/layout/process4"/>
    <dgm:cxn modelId="{339BF481-06F2-43E0-83D5-3DC9F04D82D4}" type="presOf" srcId="{F2892576-2F22-497B-8B56-2ED1CFA5C031}" destId="{7DD05BFF-74AA-4D0E-9A75-7A35B674CDE3}" srcOrd="0" destOrd="0" presId="urn:microsoft.com/office/officeart/2005/8/layout/process4"/>
    <dgm:cxn modelId="{128AB9AB-6FDC-4DE8-95AD-C79D55055E9F}" srcId="{9EBC735C-E3E3-4676-BF26-4497A509B37A}" destId="{5729B660-7516-469D-A50D-455BB2CA8F11}" srcOrd="1" destOrd="0" parTransId="{EE283186-CA30-4AFA-A42B-A924829D1642}" sibTransId="{BCDEF109-E9AB-4C0D-83E2-260887D12775}"/>
    <dgm:cxn modelId="{9E46CFC9-A5A6-47C6-918E-8034B9413570}" type="presOf" srcId="{5729B660-7516-469D-A50D-455BB2CA8F11}" destId="{71E412E2-CC43-4B22-A7A5-675F71771274}" srcOrd="0" destOrd="0" presId="urn:microsoft.com/office/officeart/2005/8/layout/process4"/>
    <dgm:cxn modelId="{9FD6FA28-F79C-4D27-B726-DA0593EFFC33}" type="presParOf" srcId="{78745DEC-A37D-4D53-9663-07D2EA9B2164}" destId="{0E08D9F8-3891-469D-8ECA-20F0B237F7A1}" srcOrd="0" destOrd="0" presId="urn:microsoft.com/office/officeart/2005/8/layout/process4"/>
    <dgm:cxn modelId="{FCF9A76A-0B42-40D7-BA20-B6C47D60F217}" type="presParOf" srcId="{0E08D9F8-3891-469D-8ECA-20F0B237F7A1}" destId="{049CFC4F-5156-46EA-91D0-D0442A389631}" srcOrd="0" destOrd="0" presId="urn:microsoft.com/office/officeart/2005/8/layout/process4"/>
    <dgm:cxn modelId="{16D98622-3F38-49D5-B21B-0D86F1BBE3B8}" type="presParOf" srcId="{78745DEC-A37D-4D53-9663-07D2EA9B2164}" destId="{D006B8B2-6801-48E3-A297-743B6100BAEF}" srcOrd="1" destOrd="0" presId="urn:microsoft.com/office/officeart/2005/8/layout/process4"/>
    <dgm:cxn modelId="{A1CD1753-FDD5-4E21-8766-09DA93680AAD}" type="presParOf" srcId="{78745DEC-A37D-4D53-9663-07D2EA9B2164}" destId="{643025A6-3E30-4BEA-9300-1E0229A63289}" srcOrd="2" destOrd="0" presId="urn:microsoft.com/office/officeart/2005/8/layout/process4"/>
    <dgm:cxn modelId="{C92DACF8-A368-4E8A-8040-1C7C1FA9D1E5}" type="presParOf" srcId="{643025A6-3E30-4BEA-9300-1E0229A63289}" destId="{714C5FFE-0412-4A36-8316-B17226714B94}" srcOrd="0" destOrd="0" presId="urn:microsoft.com/office/officeart/2005/8/layout/process4"/>
    <dgm:cxn modelId="{E7011CC9-ECDC-4203-99FB-FF9253CF536C}" type="presParOf" srcId="{78745DEC-A37D-4D53-9663-07D2EA9B2164}" destId="{456B59DC-A7C4-4DF8-9776-03A7349C1CC5}" srcOrd="3" destOrd="0" presId="urn:microsoft.com/office/officeart/2005/8/layout/process4"/>
    <dgm:cxn modelId="{90337ABD-BBEB-4340-9BA9-79951CB83C52}" type="presParOf" srcId="{78745DEC-A37D-4D53-9663-07D2EA9B2164}" destId="{5AE09F6F-F92F-4096-9AC9-910FFE6BB2FB}" srcOrd="4" destOrd="0" presId="urn:microsoft.com/office/officeart/2005/8/layout/process4"/>
    <dgm:cxn modelId="{E77D3566-8A5D-4C6B-9F20-A1D279E119BF}" type="presParOf" srcId="{5AE09F6F-F92F-4096-9AC9-910FFE6BB2FB}" destId="{71E412E2-CC43-4B22-A7A5-675F71771274}" srcOrd="0" destOrd="0" presId="urn:microsoft.com/office/officeart/2005/8/layout/process4"/>
    <dgm:cxn modelId="{5401E142-DD8D-488F-B226-8E91377CFBBC}" type="presParOf" srcId="{78745DEC-A37D-4D53-9663-07D2EA9B2164}" destId="{2929EF63-0E83-4140-BB31-22D9CB81DAA4}" srcOrd="5" destOrd="0" presId="urn:microsoft.com/office/officeart/2005/8/layout/process4"/>
    <dgm:cxn modelId="{3F47C255-B526-4C4E-B865-143D9CB03E05}" type="presParOf" srcId="{78745DEC-A37D-4D53-9663-07D2EA9B2164}" destId="{86ECB952-6B82-4865-96DC-257B15F5A8A9}" srcOrd="6" destOrd="0" presId="urn:microsoft.com/office/officeart/2005/8/layout/process4"/>
    <dgm:cxn modelId="{BE2B2DFB-EDF1-40AD-AEAD-19F417E1DD91}" type="presParOf" srcId="{86ECB952-6B82-4865-96DC-257B15F5A8A9}" destId="{7DD05BFF-74AA-4D0E-9A75-7A35B674CDE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B74AC6-51BF-490C-8971-8A546E2225E5}">
      <dsp:nvSpPr>
        <dsp:cNvPr id="0" name=""/>
        <dsp:cNvSpPr/>
      </dsp:nvSpPr>
      <dsp:spPr>
        <a:xfrm>
          <a:off x="600054" y="1287"/>
          <a:ext cx="2505621" cy="2263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200" b="1" kern="1200" dirty="0"/>
            <a:t>Безопасността на децата от всички възрасти е предизвикателство, което срещаме ежедневно и навсякъде. В свят, в който движението става все по-натоварено, наша отговорност е децата да бъдат добре подготвени за безопасно придвижване.</a:t>
          </a:r>
          <a:endParaRPr lang="en-US" sz="1200" kern="1200" dirty="0"/>
        </a:p>
      </dsp:txBody>
      <dsp:txXfrm>
        <a:off x="666345" y="67578"/>
        <a:ext cx="2373039" cy="2130770"/>
      </dsp:txXfrm>
    </dsp:sp>
    <dsp:sp modelId="{E8D87537-BF8D-4608-A2A9-3403F49F9BBE}">
      <dsp:nvSpPr>
        <dsp:cNvPr id="0" name=""/>
        <dsp:cNvSpPr/>
      </dsp:nvSpPr>
      <dsp:spPr>
        <a:xfrm>
          <a:off x="3205658" y="992078"/>
          <a:ext cx="240867" cy="2817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3205658" y="1048432"/>
        <a:ext cx="168607" cy="169061"/>
      </dsp:txXfrm>
    </dsp:sp>
    <dsp:sp modelId="{96C3833B-6360-4712-8780-988FCF1684E6}">
      <dsp:nvSpPr>
        <dsp:cNvPr id="0" name=""/>
        <dsp:cNvSpPr/>
      </dsp:nvSpPr>
      <dsp:spPr>
        <a:xfrm>
          <a:off x="3560142" y="152266"/>
          <a:ext cx="1620843" cy="19613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200" b="1" kern="1200" dirty="0"/>
            <a:t>Ето защо, докато те растат и изследват света ангажимент на цялото общество е да им покаже колко важна за тяхното благополучие е безопасността на пътя.</a:t>
          </a:r>
          <a:endParaRPr lang="en-US" sz="1200" kern="1200" dirty="0"/>
        </a:p>
      </dsp:txBody>
      <dsp:txXfrm>
        <a:off x="3607615" y="199739"/>
        <a:ext cx="1525897" cy="1866447"/>
      </dsp:txXfrm>
    </dsp:sp>
    <dsp:sp modelId="{A8C28A39-D5B9-4EAB-BAB1-DC085394EEF9}">
      <dsp:nvSpPr>
        <dsp:cNvPr id="0" name=""/>
        <dsp:cNvSpPr/>
      </dsp:nvSpPr>
      <dsp:spPr>
        <a:xfrm rot="5492805">
          <a:off x="4175652" y="2266416"/>
          <a:ext cx="321003" cy="2817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 rot="-5400000">
        <a:off x="4252763" y="2246815"/>
        <a:ext cx="169061" cy="236472"/>
      </dsp:txXfrm>
    </dsp:sp>
    <dsp:sp modelId="{5C61E6E4-DBF8-4235-9321-1E8A1F870ACD}">
      <dsp:nvSpPr>
        <dsp:cNvPr id="0" name=""/>
        <dsp:cNvSpPr/>
      </dsp:nvSpPr>
      <dsp:spPr>
        <a:xfrm>
          <a:off x="3419269" y="2719106"/>
          <a:ext cx="1761716" cy="204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200" b="1" kern="1200" dirty="0"/>
            <a:t>Травматизмът на пътя е предотвратим, когато разполагаме със знания и умения да се справяме с рисковете, които го предизвикват или допринасят за него.</a:t>
          </a:r>
          <a:endParaRPr lang="en-US" sz="1200" kern="1200" dirty="0"/>
        </a:p>
      </dsp:txBody>
      <dsp:txXfrm>
        <a:off x="3470868" y="2770705"/>
        <a:ext cx="1658518" cy="1941567"/>
      </dsp:txXfrm>
    </dsp:sp>
    <dsp:sp modelId="{803FB2D3-636D-4C52-B045-9A449A49D7D9}">
      <dsp:nvSpPr>
        <dsp:cNvPr id="0" name=""/>
        <dsp:cNvSpPr/>
      </dsp:nvSpPr>
      <dsp:spPr>
        <a:xfrm rot="10912147">
          <a:off x="2467497" y="3551776"/>
          <a:ext cx="672816" cy="2817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10800000">
        <a:off x="2552006" y="3609509"/>
        <a:ext cx="588285" cy="169061"/>
      </dsp:txXfrm>
    </dsp:sp>
    <dsp:sp modelId="{4782B86F-1ACB-4A78-837D-D67EF9183CEC}">
      <dsp:nvSpPr>
        <dsp:cNvPr id="0" name=""/>
        <dsp:cNvSpPr/>
      </dsp:nvSpPr>
      <dsp:spPr>
        <a:xfrm>
          <a:off x="0" y="2852719"/>
          <a:ext cx="2150478" cy="1567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200" b="1" kern="1200" dirty="0"/>
            <a:t>Наша обща цел е децата да растат закриляни и да опознават света без страх и тревога</a:t>
          </a:r>
          <a:r>
            <a:rPr lang="bg-BG" sz="1200" kern="1200" dirty="0"/>
            <a:t>.</a:t>
          </a:r>
          <a:endParaRPr lang="en-US" sz="1200" kern="1200" dirty="0"/>
        </a:p>
      </dsp:txBody>
      <dsp:txXfrm>
        <a:off x="45898" y="2898617"/>
        <a:ext cx="2058682" cy="14752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9CFC4F-5156-46EA-91D0-D0442A389631}">
      <dsp:nvSpPr>
        <dsp:cNvPr id="0" name=""/>
        <dsp:cNvSpPr/>
      </dsp:nvSpPr>
      <dsp:spPr>
        <a:xfrm>
          <a:off x="0" y="3831135"/>
          <a:ext cx="4082731" cy="7924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200" b="1" kern="1200" dirty="0"/>
            <a:t>Днес загубата на човешки живот и здраве на пътя остава един от най-сериозните здравни  проблеми</a:t>
          </a:r>
          <a:r>
            <a:rPr lang="bg-BG" sz="1200" kern="1200" dirty="0"/>
            <a:t>.</a:t>
          </a:r>
          <a:endParaRPr lang="en-US" sz="1200" kern="1200" dirty="0"/>
        </a:p>
      </dsp:txBody>
      <dsp:txXfrm>
        <a:off x="0" y="3831135"/>
        <a:ext cx="4082731" cy="792449"/>
      </dsp:txXfrm>
    </dsp:sp>
    <dsp:sp modelId="{714C5FFE-0412-4A36-8316-B17226714B94}">
      <dsp:nvSpPr>
        <dsp:cNvPr id="0" name=""/>
        <dsp:cNvSpPr/>
      </dsp:nvSpPr>
      <dsp:spPr>
        <a:xfrm rot="10800000">
          <a:off x="0" y="2624234"/>
          <a:ext cx="4082731" cy="121878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200" b="1" kern="1200" dirty="0"/>
            <a:t>През 2023 г. в страната загиват 30 деца, а 1329 са ранени</a:t>
          </a:r>
          <a:endParaRPr lang="en-US" sz="1200" kern="1200" dirty="0"/>
        </a:p>
      </dsp:txBody>
      <dsp:txXfrm rot="10800000">
        <a:off x="0" y="2624234"/>
        <a:ext cx="4082731" cy="791931"/>
      </dsp:txXfrm>
    </dsp:sp>
    <dsp:sp modelId="{71E412E2-CC43-4B22-A7A5-675F71771274}">
      <dsp:nvSpPr>
        <dsp:cNvPr id="0" name=""/>
        <dsp:cNvSpPr/>
      </dsp:nvSpPr>
      <dsp:spPr>
        <a:xfrm rot="10800000">
          <a:off x="0" y="1207068"/>
          <a:ext cx="4082731" cy="142905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200" b="1" kern="1200" dirty="0"/>
            <a:t>В световен мащаб при пътни инциденти годишно загиват около 393  хиляди водачи на превозни средства и пътници в тях, 379 хиляди мотоциклетисти и 311 хиляди пешеходци. Други над 50 милиона получават наранявания.</a:t>
          </a:r>
          <a:endParaRPr lang="en-US" sz="1200" kern="1200" dirty="0"/>
        </a:p>
      </dsp:txBody>
      <dsp:txXfrm rot="10800000">
        <a:off x="0" y="1207068"/>
        <a:ext cx="4082731" cy="928555"/>
      </dsp:txXfrm>
    </dsp:sp>
    <dsp:sp modelId="{7DD05BFF-74AA-4D0E-9A75-7A35B674CDE3}">
      <dsp:nvSpPr>
        <dsp:cNvPr id="0" name=""/>
        <dsp:cNvSpPr/>
      </dsp:nvSpPr>
      <dsp:spPr>
        <a:xfrm rot="10800000">
          <a:off x="0" y="167"/>
          <a:ext cx="4082731" cy="121878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200" b="1" kern="1200" dirty="0"/>
            <a:t>По данни на Световната здравна организация всеки 23 секунди някъде по света и в следствие на ПТП губим един човешки живот.</a:t>
          </a:r>
          <a:endParaRPr lang="en-US" sz="1200" kern="1200" dirty="0"/>
        </a:p>
      </dsp:txBody>
      <dsp:txXfrm rot="10800000">
        <a:off x="0" y="167"/>
        <a:ext cx="4082731" cy="791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sars.gov.bg/%D0%BD%D0%B5-%D0%BC%D0%BE%D0%B6%D0%B5%D0%BC-%D0%B4%D0%B0-%D0%B2%D1%8A%D1%80%D0%BD%D0%B5%D0%BC-%D0%B2%D1%80%D0%B5%D0%BC%D0%B5%D1%82%D0%BE-%D0%BD%D0%B0%D0%B7%D0%B0%D0%B4/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4F3915C-3A2D-BF3F-928F-261B81ABF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534" y="0"/>
            <a:ext cx="4323736" cy="6858000"/>
          </a:xfrm>
        </p:spPr>
        <p:txBody>
          <a:bodyPr>
            <a:normAutofit/>
          </a:bodyPr>
          <a:lstStyle/>
          <a:p>
            <a:pPr algn="ctr"/>
            <a:br>
              <a:rPr lang="bg-BG" b="1" dirty="0"/>
            </a:br>
            <a:r>
              <a:rPr lang="bg-BG" sz="2800" b="1" dirty="0"/>
              <a:t>ПЪТНАТА БЕЗОПАСНОСТ И ОПАЗВАНЕ НА ЗДРАВЕТО И ЖИВОТА НА ДЕЦАТА</a:t>
            </a:r>
            <a:endParaRPr lang="bg-BG" b="1" dirty="0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D242AFED-2236-16EF-5147-A6EF9EF2DF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06014" y="5034115"/>
            <a:ext cx="4462256" cy="826933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b="0" i="0" dirty="0">
              <a:solidFill>
                <a:srgbClr val="212529"/>
              </a:solidFill>
              <a:effectLst/>
              <a:latin typeface="Open Sans" panose="020B0606030504020204" pitchFamily="34" charset="0"/>
            </a:endParaRPr>
          </a:p>
          <a:p>
            <a:endParaRPr lang="bg-BG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4D0F9C6A-77DB-9FAE-8A95-7D85DAE3E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58348" y="0"/>
            <a:ext cx="6233651" cy="6858000"/>
          </a:xfrm>
          <a:prstGeom prst="rect">
            <a:avLst/>
          </a:prstGeom>
        </p:spPr>
      </p:pic>
      <p:pic>
        <p:nvPicPr>
          <p:cNvPr id="1028" name="Picture 4" descr="БДП – ДГ №14 &quot;Дружба&quot; Варна">
            <a:extLst>
              <a:ext uri="{FF2B5EF4-FFF2-40B4-BE49-F238E27FC236}">
                <a16:creationId xmlns:a16="http://schemas.microsoft.com/office/drawing/2014/main" id="{D38020DA-6F56-8DD7-E963-33CE67962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535" y="0"/>
            <a:ext cx="4323735" cy="431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129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88854D0-759A-87DC-7F96-8026B931F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/>
              <a:t>Уважаеми родители,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C988501-BBA2-0BA1-0D83-4E4237F43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bg-B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bg-BG" dirty="0"/>
          </a:p>
        </p:txBody>
      </p:sp>
      <p:sp>
        <p:nvSpPr>
          <p:cNvPr id="7" name="Текстов контейнер 6">
            <a:extLst>
              <a:ext uri="{FF2B5EF4-FFF2-40B4-BE49-F238E27FC236}">
                <a16:creationId xmlns:a16="http://schemas.microsoft.com/office/drawing/2014/main" id="{696A2502-16CD-6B18-CEBB-179C4E0C8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" name="Картина 5" descr="Картина, която съдържа Графика, текст, анимирана рисунка, зна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EFB7903-01C1-254E-71FF-C7B5711C1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520" y="455427"/>
            <a:ext cx="5781040" cy="5701533"/>
          </a:xfrm>
          <a:prstGeom prst="rect">
            <a:avLst/>
          </a:prstGeom>
        </p:spPr>
      </p:pic>
      <p:graphicFrame>
        <p:nvGraphicFramePr>
          <p:cNvPr id="8" name="Текстов контейнер 3">
            <a:extLst>
              <a:ext uri="{FF2B5EF4-FFF2-40B4-BE49-F238E27FC236}">
                <a16:creationId xmlns:a16="http://schemas.microsoft.com/office/drawing/2014/main" id="{8C9BA09E-EA08-54D0-24C2-47EDFCCE90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5869500"/>
              </p:ext>
            </p:extLst>
          </p:nvPr>
        </p:nvGraphicFramePr>
        <p:xfrm>
          <a:off x="1493521" y="1700969"/>
          <a:ext cx="5781040" cy="4765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877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242C36F-11C6-3850-817A-F7A74C1E6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446088"/>
            <a:ext cx="4418011" cy="844232"/>
          </a:xfrm>
        </p:spPr>
        <p:txBody>
          <a:bodyPr>
            <a:normAutofit/>
          </a:bodyPr>
          <a:lstStyle/>
          <a:p>
            <a:pPr algn="ctr"/>
            <a:r>
              <a:rPr lang="bg-BG" b="1" dirty="0"/>
              <a:t>Пътната безопасност-глобален здравен проблем</a:t>
            </a:r>
          </a:p>
        </p:txBody>
      </p:sp>
      <p:sp>
        <p:nvSpPr>
          <p:cNvPr id="6" name="AutoShape 4" descr="Тежка катастрофа с тийнейджъри в Русе, хората наизскачали да ги спасяват  СНИМКИ">
            <a:extLst>
              <a:ext uri="{FF2B5EF4-FFF2-40B4-BE49-F238E27FC236}">
                <a16:creationId xmlns:a16="http://schemas.microsoft.com/office/drawing/2014/main" id="{FB292D40-64E1-FEF3-BCCA-2EA08ADE4083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8229600" y="446089"/>
            <a:ext cx="3275012" cy="314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8" name="AutoShape 8" descr="Тежка катастрофа с тийнейджъри в Русе, хората наизскачали да ги спасяват  СНИМКИ">
            <a:extLst>
              <a:ext uri="{FF2B5EF4-FFF2-40B4-BE49-F238E27FC236}">
                <a16:creationId xmlns:a16="http://schemas.microsoft.com/office/drawing/2014/main" id="{5DAC5E90-F0B7-2304-F413-36C05D9D7D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2058" name="Picture 10" descr="Тежка катастрофа на „Тракия“ с жертва и ранени затвори магистралата  (СНИМКИ/ВИДЕО) - България - DarikNews.bg">
            <a:extLst>
              <a:ext uri="{FF2B5EF4-FFF2-40B4-BE49-F238E27FC236}">
                <a16:creationId xmlns:a16="http://schemas.microsoft.com/office/drawing/2014/main" id="{D632D148-D073-FB87-421D-3D4A625DD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27" y="314325"/>
            <a:ext cx="5469253" cy="622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60" name="Текстов контейнер 3">
            <a:extLst>
              <a:ext uri="{FF2B5EF4-FFF2-40B4-BE49-F238E27FC236}">
                <a16:creationId xmlns:a16="http://schemas.microsoft.com/office/drawing/2014/main" id="{FE0833C9-7429-B078-39E3-6537DE1FA5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33475"/>
              </p:ext>
            </p:extLst>
          </p:nvPr>
        </p:nvGraphicFramePr>
        <p:xfrm>
          <a:off x="2011680" y="1788160"/>
          <a:ext cx="4082731" cy="462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5742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DDA0636-C8F0-7FBC-3836-6A98BD13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2320" y="446088"/>
            <a:ext cx="4622800" cy="336232"/>
          </a:xfrm>
        </p:spPr>
        <p:txBody>
          <a:bodyPr>
            <a:normAutofit fontScale="90000"/>
          </a:bodyPr>
          <a:lstStyle/>
          <a:p>
            <a:r>
              <a:rPr lang="bg-BG" b="1" dirty="0"/>
              <a:t>РИСКЪТ: Знаете ли, че:</a:t>
            </a:r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E749A45C-3A6A-F38B-60BF-B47817D25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80333" y="446088"/>
            <a:ext cx="4840547" cy="5355272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ADA2910A-4DE0-4711-8C8B-BCCF1C7019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5920" y="873760"/>
            <a:ext cx="5557520" cy="5821679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Пешеходците, велосипедистите и водачите на моторизиране </a:t>
            </a:r>
            <a:r>
              <a:rPr lang="bg-BG" b="1" dirty="0" err="1"/>
              <a:t>дву</a:t>
            </a:r>
            <a:r>
              <a:rPr lang="bg-BG" b="1" dirty="0"/>
              <a:t>- и триколесни превозни средства и техните пътници са най-уязвимите участници в движението.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С увеличаването на средната скорост нарастват рискът от пътен инцидент и тежестта от него. Пешеходец, ударен от автомобил с 65 км/ч е изложен на над четири пъти по-голяма опасност от смърт, отколкото ако скоростта е 50 км/ч.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Управлението на МПС  с концентрация на алкохол в кръвта, значително увеличава вероятността от настъпване на инцидент.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Носенето на предпазна каска може да намали рискът от смърт с 42%, а от тежки травми със 70%.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Поставянето на обезопасителен колан намалява риска от наранявания и смъртни случаи сред пътниците на предните седалки с45-50%, а сред тези на задните с 25-70%.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Използването на телефон по време на управление на МПС увеличава риска от пътен инцидент 4 пъти, а изпращането на текстово съобщение около 23 пъти</a:t>
            </a:r>
            <a:r>
              <a:rPr lang="bg-BG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Детските обезопасителни системи намаляват риска от смърт с поне 60%, особено при деца до 4 год. възраст.</a:t>
            </a:r>
          </a:p>
        </p:txBody>
      </p:sp>
    </p:spTree>
    <p:extLst>
      <p:ext uri="{BB962C8B-B14F-4D97-AF65-F5344CB8AC3E}">
        <p14:creationId xmlns:p14="http://schemas.microsoft.com/office/powerpoint/2010/main" val="2067923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91475BD-5EA2-FE8D-8175-CB3B3AB5B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680" y="446088"/>
            <a:ext cx="4336731" cy="550863"/>
          </a:xfrm>
        </p:spPr>
        <p:txBody>
          <a:bodyPr/>
          <a:lstStyle/>
          <a:p>
            <a:pPr algn="ctr"/>
            <a:r>
              <a:rPr lang="bg-BG" b="1" dirty="0"/>
              <a:t>ПОДЦЕНЯВАНИ РИСКОВЕ:</a:t>
            </a:r>
          </a:p>
        </p:txBody>
      </p:sp>
      <p:pic>
        <p:nvPicPr>
          <p:cNvPr id="6" name="Контейнер за съдържание 5" descr="Картина, която съдържа Сухопътно превозно средство, на открито, кола, колел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002258F-58A4-5DBF-ADFE-00650C3611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21039" y="853440"/>
            <a:ext cx="3230881" cy="4409440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2780C79C-BB38-A53A-CD7B-65E2A1CD5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3359" y="996951"/>
            <a:ext cx="6024881" cy="4864098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Пресичане на необособени за това места или на червен сигнал.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Разсейване с телефон на пешеходната пътека или по време на шофиране.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Придвижване пеш с тъмни дрехи, особено нощем , при мъгла или дъжд.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Слушане на музика със слушалки по време на пресичане.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Игра на улицата или изскачане на нея за прибиране на топка или играчка.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Управление на велосипед без каска.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Не поставяне на обезопасителен колан на водач или пътник, както и на обезопасителна система за деца.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Употреба на алкохол, наркотици и техните аналози.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Компромис с техническата изправност на превозното средство.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Всяка форма на агресия на пътя от водач спрямо други водачи или пешеходци.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91323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9066646-0999-040A-E50F-7FB32E09B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446088"/>
            <a:ext cx="5193348" cy="437832"/>
          </a:xfrm>
        </p:spPr>
        <p:txBody>
          <a:bodyPr/>
          <a:lstStyle/>
          <a:p>
            <a:pPr algn="ctr"/>
            <a:r>
              <a:rPr lang="bg-BG" b="1" dirty="0"/>
              <a:t>НЯКОИ ПОГРЕШНИ РАЗБИРАНИЯ: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ECC736F9-CA2A-2476-186A-E686B675E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86560" y="1524000"/>
            <a:ext cx="6096000" cy="433704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„Възрастните ми казват, че трябва да пресичам само на безопасни места, но те самите не го правят“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„Приятелите ми играеха между колите, знам че е опасно и глупаво, но не исках да изглеждам страхлив и затова се присъединих“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„Всички така правят. Не си слагат колан на задната седалка и няма пострадали от това“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„Татко каза, че  за рождения ми ден ще ми купи тротинетка за големи, нищо че съм на 11“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„На пътя е пълно с некадърни шофьори. Агресията е най-добрата форма на защита от тях.“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„</a:t>
            </a:r>
            <a:r>
              <a:rPr lang="bg-BG" b="1" dirty="0" err="1"/>
              <a:t>Ти</a:t>
            </a:r>
            <a:r>
              <a:rPr lang="bg-BG" b="1" dirty="0"/>
              <a:t> си още малък и ще ме слушаш. Не ме гледай мен какво правя.“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„А пък Иван кара колелото си без каска, и техните му дават“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g-BG" dirty="0"/>
          </a:p>
        </p:txBody>
      </p:sp>
      <p:pic>
        <p:nvPicPr>
          <p:cNvPr id="13" name="Контейнер за съдържание 12" descr="Картина, която съдържа текст, превозно средство, кола, Сухопътно превозно средст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E3C6D7E-3D8A-4F22-A011-08C856BA0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63839" y="853440"/>
            <a:ext cx="4409441" cy="5007609"/>
          </a:xfrm>
        </p:spPr>
      </p:pic>
    </p:spTree>
    <p:extLst>
      <p:ext uri="{BB962C8B-B14F-4D97-AF65-F5344CB8AC3E}">
        <p14:creationId xmlns:p14="http://schemas.microsoft.com/office/powerpoint/2010/main" val="1898572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E116C0B-848F-AEEA-CCCF-368CAAC45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520" y="446088"/>
            <a:ext cx="5963920" cy="529272"/>
          </a:xfrm>
        </p:spPr>
        <p:txBody>
          <a:bodyPr/>
          <a:lstStyle/>
          <a:p>
            <a:r>
              <a:rPr lang="bg-BG" b="1" dirty="0"/>
              <a:t>ОБЩИ ПОСЛАНИЯ ЗА РАБОТА С ДЕЦА</a:t>
            </a:r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A691E37D-013A-246F-40ED-1BD2A855EA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63840" y="568961"/>
            <a:ext cx="3972559" cy="5436718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2E79EB46-064A-5AD3-39B4-565722AC6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27200" y="975360"/>
            <a:ext cx="6238240" cy="557783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Въздействие отрано: колкото по-малко е детето, когато започнем да говорим за БДП, толкова по лесно темата ще стане част от неговата същност.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Личен пример: ежедневно поднасяне на градивни модели за подражание.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Открита комуникация: постоянен диалог с децата относно БДП; Насърчаване да задават въпроси , изразяват притеснения и споделят.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Обсъждане на ситуации: дискутиране на опасности от реалния живот.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Насърчаване на отговорността: приучване на децата сами да оценяват рисковете, да правят безопасни избори и да следят за своята безопасност.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Надграждане на успехите: признание и похвала за децата при практикуване на безопасно поведение.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Търсене на съдействие от детската градина или училището: общи усилия на родители и учители за паралелно въздействие.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g-BG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9066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B90D108-D30D-29E4-03B3-8F68AE19D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240" y="446088"/>
            <a:ext cx="4428171" cy="550863"/>
          </a:xfrm>
        </p:spPr>
        <p:txBody>
          <a:bodyPr/>
          <a:lstStyle/>
          <a:p>
            <a:r>
              <a:rPr lang="bg-BG" b="1" dirty="0">
                <a:latin typeface="+mn-lt"/>
              </a:rPr>
              <a:t>БДП В ПРЕДУЧИЛИЩНА ВЪЗРАСТ</a:t>
            </a:r>
          </a:p>
        </p:txBody>
      </p:sp>
      <p:pic>
        <p:nvPicPr>
          <p:cNvPr id="6" name="Контейнер за съдържание 5" descr="Картина, която съдържа човек, дрехи, Анимационен филм, Анимация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384A91B-9A10-1CBB-EAA1-CAB0CBC814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5680" y="325120"/>
            <a:ext cx="4572000" cy="6258560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7A53AE19-6942-1B12-4369-7EF621202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6240" y="996950"/>
            <a:ext cx="5506720" cy="5586729"/>
          </a:xfrm>
        </p:spPr>
        <p:txBody>
          <a:bodyPr/>
          <a:lstStyle/>
          <a:p>
            <a:r>
              <a:rPr lang="bg-BG" b="1" dirty="0"/>
              <a:t>Обучението на децата по БДП в предучилищна възраст се провежда и организира в изпълнение на План за действие за безопасността на движението по пътищата 2024-2026 г. към Националната стратегия за безопасност на движението по пътищата на МОН.</a:t>
            </a:r>
          </a:p>
          <a:p>
            <a:r>
              <a:rPr lang="bg-BG" b="1" dirty="0"/>
              <a:t>ЦЕЛ НА ВЪЗПИТАТЕЛНО-ОБРАЗОВАТЕЛНИЯ ПРОЦЕС ПО БДП В ДЕТСКАТА ГРАДИНА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/>
              <a:t>Глобалната цел на възпитателно-образователния процес изисква у децата от 1-ва до 4-та група да се изградят елементарни представи и понятия за пътното движение и начални умения за безопасно придвижване като пешеходци.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/>
              <a:t>Осъзнаване на рисковите ситуации на пътя и прилагане на правилата за безопасност.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/>
              <a:t>Трениране и затвърдяване на уменията им да вземат решения като участници в движението.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/>
              <a:t>Възпитаване у децата на транспортна култура и формиране на умения да се опазят живи на пътя</a:t>
            </a:r>
            <a:r>
              <a:rPr lang="bg-BG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1990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FFABC4A-AA69-44EF-F7CA-A8BCBE3FC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0" y="446088"/>
            <a:ext cx="4468811" cy="550863"/>
          </a:xfrm>
        </p:spPr>
        <p:txBody>
          <a:bodyPr>
            <a:normAutofit fontScale="90000"/>
          </a:bodyPr>
          <a:lstStyle/>
          <a:p>
            <a:r>
              <a:rPr lang="bg-BG" b="1" dirty="0"/>
              <a:t>Тази глобална цел се конкретизира, както следва:</a:t>
            </a:r>
          </a:p>
        </p:txBody>
      </p:sp>
      <p:pic>
        <p:nvPicPr>
          <p:cNvPr id="6" name="Контейнер за съдържание 5" descr="Картина, която съдържа Анимационен филм, анимирана рисунка, Анимация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9D9C854-99AD-0799-5206-A8A59B9EB7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80960" y="610871"/>
            <a:ext cx="4114800" cy="5342889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4AC3D39F-ADF3-EB62-F39F-FF71BBECA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3840" y="904240"/>
            <a:ext cx="6167120" cy="570992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Развиване на </a:t>
            </a:r>
            <a:r>
              <a:rPr lang="bg-BG" b="1" dirty="0" err="1"/>
              <a:t>сензориката</a:t>
            </a:r>
            <a:r>
              <a:rPr lang="bg-BG" b="1" dirty="0"/>
              <a:t> на децата/ възприемане и различаване на форми, цветове, движение, анализиране на информация от светлинни и звукови сигнали/;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Да различават улично платно и тротоар;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Да зная кой къде се движи;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Да знаят , че не трябва да се движат сами;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Да знаят къде е опасно да се движат сами , и защо;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Да умеят да се ориентират в елементарна пътна ситуация;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Д а се спазват определени правила на движения;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Да знаят къде е опасно и къде е безопасно да играят;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Да умеят се придвижват самостоятелно на къси разстояния;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b="1" dirty="0"/>
              <a:t>Да правят елементарни констатации на наблюдавана пътна ситуация;</a:t>
            </a:r>
          </a:p>
          <a:p>
            <a:r>
              <a:rPr lang="bg-BG" b="1" dirty="0"/>
              <a:t>Обучението по БДП в детската градина се осъществява задължително във всички групи в основни и допълнителни форми на педагогическо взаимодействие.</a:t>
            </a:r>
          </a:p>
        </p:txBody>
      </p:sp>
    </p:spTree>
    <p:extLst>
      <p:ext uri="{BB962C8B-B14F-4D97-AF65-F5344CB8AC3E}">
        <p14:creationId xmlns:p14="http://schemas.microsoft.com/office/powerpoint/2010/main" val="740339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BBD027A-2131-F5DE-F869-F52D74CC3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960" y="91440"/>
            <a:ext cx="6187440" cy="905511"/>
          </a:xfrm>
        </p:spPr>
        <p:txBody>
          <a:bodyPr>
            <a:normAutofit/>
          </a:bodyPr>
          <a:lstStyle/>
          <a:p>
            <a:pPr algn="ctr"/>
            <a:r>
              <a:rPr lang="bg-BG" b="1" dirty="0"/>
              <a:t>Ролята на семейството при изграждане на транспортна култура при децата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30A67ABE-383E-4EA1-C74B-2D8F7A954B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88160" y="996950"/>
            <a:ext cx="5984240" cy="5495289"/>
          </a:xfrm>
        </p:spPr>
        <p:txBody>
          <a:bodyPr/>
          <a:lstStyle/>
          <a:p>
            <a:r>
              <a:rPr lang="bg-BG" dirty="0"/>
              <a:t>Децата овладяват знания за елементите и опасностите на пътя още в ранното детство, следвай примера на по-възрастните от детската градина и най-вече семейството.</a:t>
            </a:r>
          </a:p>
          <a:p>
            <a:r>
              <a:rPr lang="bg-BG" dirty="0"/>
              <a:t>Детето е огледало на родителя, защото основните модели на поведение, ценности и нагласи се формират под прякото влияние на възрастните и тяхната среда. Това не означава, че детето няма да развие своята уникална идентичност, но семейството остава основополагащо.</a:t>
            </a:r>
          </a:p>
          <a:p>
            <a:r>
              <a:rPr lang="bg-BG" dirty="0"/>
              <a:t>Поради силната емоционална връзка с родителите, децата са склонни да приемат техните вярвания и светоглед като свои собствени. Това става дори на несъзнателно ниво.</a:t>
            </a:r>
          </a:p>
          <a:p>
            <a:r>
              <a:rPr lang="bg-BG" dirty="0"/>
              <a:t>В първите месеци след раждането бебетата учат чрез наблюдение на заобикалящата ги среда в т. ч. на поведението на хората от прякото им обкръжение. Имитацията като реакция възниква още през първите 6 месеца. Установено е например, че поставянето на обезопасителен колан от родител  в автомобила като действие се запомня от децата и години по-късно се възпроизвежда в съзнанието им.</a:t>
            </a:r>
          </a:p>
          <a:p>
            <a:r>
              <a:rPr lang="bg-BG" dirty="0"/>
              <a:t>Родителите често не разбират какво голямо влияние оказват техните поведенчески модели.</a:t>
            </a:r>
          </a:p>
        </p:txBody>
      </p:sp>
      <p:pic>
        <p:nvPicPr>
          <p:cNvPr id="3074" name="Picture 2" descr="Над 1000 безплатни изображения за Родители и Семейство - Pixabay">
            <a:extLst>
              <a:ext uri="{FF2B5EF4-FFF2-40B4-BE49-F238E27FC236}">
                <a16:creationId xmlns:a16="http://schemas.microsoft.com/office/drawing/2014/main" id="{0624C05C-ECE3-0265-83FF-909D7DA1D3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600" y="996951"/>
            <a:ext cx="4043680" cy="54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039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CC38151-1DEA-4AD1-16D8-4381AFEBF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120" y="446088"/>
            <a:ext cx="4499291" cy="550863"/>
          </a:xfrm>
        </p:spPr>
        <p:txBody>
          <a:bodyPr/>
          <a:lstStyle/>
          <a:p>
            <a:r>
              <a:rPr lang="bg-BG" dirty="0"/>
              <a:t>ПЪРВИТЕ СТЪПКИ:</a:t>
            </a:r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8854F9F8-50E5-5B42-5FCE-D73908F200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78725" y="544608"/>
            <a:ext cx="3925888" cy="5879909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987B47EB-213C-410C-9132-D8F8E3DA8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2880" y="996950"/>
            <a:ext cx="5984240" cy="541496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Когато детето е достатъчно голямо, за да ходи с вас говорете му, че правило номер едно е винаги да държи ръката ви;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Учете го, че движението навън е опасно и колите могат да го га наранят, защото са големи и мощни, а хората-крехки и уязвими;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Обяснявайте, защо превозните средства се движат по пътното платно , а хората по тротоарите;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Уверете се, че детето ходи до вас от вътрешната страна на тротоара;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Обръщайте системно внимание как спираме, изчакваме се и се оглеждаме преди всяко пресичане;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Обезопасяването на децата в автомобила спасява техния живот и опазва здравето им; Това е задължение и израз на грижа на всеки родител;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09615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1144810-8623-97AE-C7BF-B03B1A03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040" y="446088"/>
            <a:ext cx="5384800" cy="427672"/>
          </a:xfrm>
        </p:spPr>
        <p:txBody>
          <a:bodyPr/>
          <a:lstStyle/>
          <a:p>
            <a:r>
              <a:rPr lang="bg-BG" dirty="0"/>
              <a:t>НЕГЛИЖИРАНЕТО:</a:t>
            </a:r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EC1DEB5B-2F73-C180-4033-FC5D5F774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78838" y="446088"/>
            <a:ext cx="3647974" cy="5414962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8ECD05D6-6D67-BC88-3090-C58728738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5600" y="1036320"/>
            <a:ext cx="5770880" cy="4824729"/>
          </a:xfrm>
        </p:spPr>
        <p:txBody>
          <a:bodyPr/>
          <a:lstStyle/>
          <a:p>
            <a:r>
              <a:rPr lang="bg-BG" dirty="0"/>
              <a:t>Неглижирането на безопасността на пътя може да бъде разгледано като форма на насилие, когато поведението умишлено излага членове на семейството на риск.</a:t>
            </a:r>
          </a:p>
          <a:p>
            <a:r>
              <a:rPr lang="bg-BG" dirty="0"/>
              <a:t>Това е част от по-широк нездравословен контекст, който може да присъства в домашната среда.</a:t>
            </a:r>
          </a:p>
          <a:p>
            <a:r>
              <a:rPr lang="bg-BG" dirty="0"/>
              <a:t>Контрол и манипулация:</a:t>
            </a:r>
          </a:p>
          <a:p>
            <a:r>
              <a:rPr lang="bg-BG" dirty="0"/>
              <a:t>Родител може да използва поведението си на пътя като средство за контрол над членовете на семейството. Това включва умишлени рискови действия, за да създаде страх и да покаже своята власт.</a:t>
            </a:r>
          </a:p>
          <a:p>
            <a:r>
              <a:rPr lang="bg-BG" dirty="0"/>
              <a:t>Нежеланието на възрастния да осигури необходимите мерки за безопасност на деца или други членове на семейството може да се разглежда като форма на неглижиране и злоупотреба.</a:t>
            </a:r>
          </a:p>
          <a:p>
            <a:r>
              <a:rPr lang="bg-BG" dirty="0"/>
              <a:t>Опасното и рисково поведение на пътя могат да причинят системен стрес и тревожност в семейството.</a:t>
            </a:r>
          </a:p>
        </p:txBody>
      </p:sp>
    </p:spTree>
    <p:extLst>
      <p:ext uri="{BB962C8B-B14F-4D97-AF65-F5344CB8AC3E}">
        <p14:creationId xmlns:p14="http://schemas.microsoft.com/office/powerpoint/2010/main" val="922955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3087513-A750-AF15-4028-40ED20554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280" y="446088"/>
            <a:ext cx="5974080" cy="550863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/>
              <a:t>ВЗАИМОДЕЙСТВИЕ МЕЖДУ РОДИТЕЛИ, УЧИТЕЛИ И ОБЩЕСТВЕНОСТ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F1A058F8-6458-2CBC-AAF6-2E7093FBC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05280" y="1158240"/>
            <a:ext cx="5974080" cy="4866640"/>
          </a:xfrm>
        </p:spPr>
        <p:txBody>
          <a:bodyPr/>
          <a:lstStyle/>
          <a:p>
            <a:r>
              <a:rPr lang="bg-BG" dirty="0"/>
              <a:t>Взаимодействието между учители и родители за обучението по БДП е от съществено значение за постигане на ефективност.</a:t>
            </a:r>
          </a:p>
          <a:p>
            <a:r>
              <a:rPr lang="bg-BG" dirty="0"/>
              <a:t>Комуникация и сътрудничество: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Провеждане на регулярни срещи между учители и родители за обсъждане на темата за БДП;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Партньорства с външни организации: сътрудничество с полицията, пожарна безопасност, ДАБДП, и др., с организиране на съвместни инициативи за деца и родители; сътрудничество с местните власти за обезопасяване на училищата и детските градини.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Информационни кампания и обучения : организиране на семинари и работилници за родителите, където се обсъжда БДП;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Практически занимания: Предвиждане на дейности за БДП с практически занимания, където децата и родителите да прилагат на практика наученото за безопасността на пътя;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Информираност и ангажираност на родителите по отношение на учебните програми за обучение по БДП;</a:t>
            </a:r>
          </a:p>
        </p:txBody>
      </p:sp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7075A314-F013-BF4E-188E-ECE293CAB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650" y="3947375"/>
            <a:ext cx="3889420" cy="2910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33A19E18-3ABE-AC40-76C8-878D8796A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5519" y="0"/>
            <a:ext cx="5044941" cy="37782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8007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1" name="Group 420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20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0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0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0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0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0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0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0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1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1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1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1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4215" name="Group 421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421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1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1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1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2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2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2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2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2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2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2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422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4229" name="Rectangle 422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bg-BG"/>
          </a:p>
        </p:txBody>
      </p:sp>
      <p:sp>
        <p:nvSpPr>
          <p:cNvPr id="423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bg-BG"/>
          </a:p>
        </p:txBody>
      </p:sp>
      <p:sp>
        <p:nvSpPr>
          <p:cNvPr id="4233" name="Rectangle 4232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EFD005E-2624-49CE-609F-E161A8F07C27}"/>
              </a:ext>
            </a:extLst>
          </p:cNvPr>
          <p:cNvSpPr/>
          <p:nvPr/>
        </p:nvSpPr>
        <p:spPr>
          <a:xfrm>
            <a:off x="201302" y="152400"/>
            <a:ext cx="5365269" cy="574045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bg-BG" sz="1600" b="1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Относно възпитанието на децата- каквото и да правим, така или иначе те ще приличат на нас. Затова нека възпитаваме и себе си. Отношението ни към детето е отражение на нашите собствени разбирания за света Като родители осигуряваме както физическите потребности на децата, така и духовните- необходимостта от обич, свързване, доверие и утеха. Малките човеци могат да бъдат и нашите най-добри учители, защото те в най-голяма степен ни мотивират да бъдем най-добрата версия на себе си. Те са нашата най-ярка пътеводна светлина.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НЕКА ПОМНИМ ТОВА!</a:t>
            </a:r>
          </a:p>
        </p:txBody>
      </p:sp>
      <p:pic>
        <p:nvPicPr>
          <p:cNvPr id="4098" name="Picture 2" descr="Как да помогнем на детето да преодолее раздялата между родителите – Детски  психолог Варна - Евгения Мишева - I Help Kids">
            <a:extLst>
              <a:ext uri="{FF2B5EF4-FFF2-40B4-BE49-F238E27FC236}">
                <a16:creationId xmlns:a16="http://schemas.microsoft.com/office/drawing/2014/main" id="{2FD00F2C-6256-E1C6-2EDA-BA4B55132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5" r="8010" b="-1"/>
          <a:stretch/>
        </p:blipFill>
        <p:spPr bwMode="auto">
          <a:xfrm>
            <a:off x="5648960" y="10"/>
            <a:ext cx="6543040" cy="68579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980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73ABCE7-B264-5FE5-9940-093EE570F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00" y="213360"/>
            <a:ext cx="3037839" cy="548640"/>
          </a:xfrm>
        </p:spPr>
        <p:txBody>
          <a:bodyPr>
            <a:normAutofit/>
          </a:bodyPr>
          <a:lstStyle/>
          <a:p>
            <a:pPr algn="ctr"/>
            <a:r>
              <a:rPr lang="bg-BG" sz="2800" b="1" dirty="0">
                <a:solidFill>
                  <a:srgbClr val="FF0000"/>
                </a:solidFill>
              </a:rPr>
              <a:t>ВАЖНО!</a:t>
            </a:r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53F514E8-0EB1-5120-560B-F319B320CB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61280" y="579439"/>
            <a:ext cx="5831840" cy="5965824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312B25B5-BC8A-3E0A-4351-5972BD3FEC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27201" y="863600"/>
            <a:ext cx="3230880" cy="4997449"/>
          </a:xfrm>
        </p:spPr>
        <p:txBody>
          <a:bodyPr>
            <a:normAutofit/>
          </a:bodyPr>
          <a:lstStyle/>
          <a:p>
            <a:pPr algn="ctr"/>
            <a:r>
              <a:rPr lang="bg-BG" sz="3600" b="1" dirty="0"/>
              <a:t>БЪДЕТЕТЕ ВСИЧКО ТОВА, КОЕТО НЯКОЙ ДЕН ИСКАТЕ ДА ВИДИТЕ В ДЕТЕТО СИ!</a:t>
            </a:r>
          </a:p>
        </p:txBody>
      </p:sp>
    </p:spTree>
    <p:extLst>
      <p:ext uri="{BB962C8B-B14F-4D97-AF65-F5344CB8AC3E}">
        <p14:creationId xmlns:p14="http://schemas.microsoft.com/office/powerpoint/2010/main" val="3815708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B6BC2C1-477E-0A2B-22DB-D5A0AE739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4C26345-E6E7-6C16-81AF-AB29E4D06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680" y="5608320"/>
            <a:ext cx="7968932" cy="680720"/>
          </a:xfrm>
        </p:spPr>
        <p:txBody>
          <a:bodyPr>
            <a:normAutofit/>
          </a:bodyPr>
          <a:lstStyle/>
          <a:p>
            <a:r>
              <a:rPr lang="ru-RU" dirty="0">
                <a:hlinkClick r:id="rId2"/>
              </a:rPr>
              <a:t>Не можем да </a:t>
            </a:r>
            <a:r>
              <a:rPr lang="ru-RU" dirty="0" err="1">
                <a:hlinkClick r:id="rId2"/>
              </a:rPr>
              <a:t>върнем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времето</a:t>
            </a:r>
            <a:r>
              <a:rPr lang="ru-RU" dirty="0">
                <a:hlinkClick r:id="rId2"/>
              </a:rPr>
              <a:t> назад ● </a:t>
            </a:r>
            <a:r>
              <a:rPr lang="ru-RU" dirty="0" err="1">
                <a:hlinkClick r:id="rId2"/>
              </a:rPr>
              <a:t>Държавна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агенция</a:t>
            </a:r>
            <a:r>
              <a:rPr lang="ru-RU" dirty="0">
                <a:hlinkClick r:id="rId2"/>
              </a:rPr>
              <a:t> “</a:t>
            </a:r>
            <a:r>
              <a:rPr lang="ru-RU" dirty="0" err="1">
                <a:hlinkClick r:id="rId2"/>
              </a:rPr>
              <a:t>Безопасност</a:t>
            </a:r>
            <a:r>
              <a:rPr lang="ru-RU" dirty="0">
                <a:hlinkClick r:id="rId2"/>
              </a:rPr>
              <a:t> на </a:t>
            </a:r>
            <a:r>
              <a:rPr lang="ru-RU" dirty="0" err="1">
                <a:hlinkClick r:id="rId2"/>
              </a:rPr>
              <a:t>движението</a:t>
            </a:r>
            <a:r>
              <a:rPr lang="ru-RU" dirty="0">
                <a:hlinkClick r:id="rId2"/>
              </a:rPr>
              <a:t> по </a:t>
            </a:r>
            <a:r>
              <a:rPr lang="ru-RU" dirty="0" err="1">
                <a:hlinkClick r:id="rId2"/>
              </a:rPr>
              <a:t>пътищата</a:t>
            </a:r>
            <a:r>
              <a:rPr lang="ru-RU" dirty="0">
                <a:hlinkClick r:id="rId2"/>
              </a:rPr>
              <a:t>”</a:t>
            </a:r>
            <a:endParaRPr lang="bg-BG" dirty="0"/>
          </a:p>
        </p:txBody>
      </p:sp>
      <p:pic>
        <p:nvPicPr>
          <p:cNvPr id="6" name="Картина 5" descr="Картина, която съдържа текст, превозно средство, кола, Сухопътно превозно средст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98AA5F4-B27A-AE13-47B3-14E0D974C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540" y="233680"/>
            <a:ext cx="9940072" cy="512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2779"/>
      </p:ext>
    </p:extLst>
  </p:cSld>
  <p:clrMapOvr>
    <a:masterClrMapping/>
  </p:clrMapOvr>
</p:sld>
</file>

<file path=ppt/theme/theme1.xml><?xml version="1.0" encoding="utf-8"?>
<a:theme xmlns:a="http://schemas.openxmlformats.org/drawingml/2006/main" name="Загатване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3255</TotalTime>
  <Words>1754</Words>
  <Application>Microsoft Office PowerPoint</Application>
  <PresentationFormat>Широк екран</PresentationFormat>
  <Paragraphs>102</Paragraphs>
  <Slides>16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23" baseType="lpstr">
      <vt:lpstr>Arial</vt:lpstr>
      <vt:lpstr>Century Gothic</vt:lpstr>
      <vt:lpstr>Open Sans</vt:lpstr>
      <vt:lpstr>Times New Roman</vt:lpstr>
      <vt:lpstr>Wingdings</vt:lpstr>
      <vt:lpstr>Wingdings 3</vt:lpstr>
      <vt:lpstr>Загатване</vt:lpstr>
      <vt:lpstr> ПЪТНАТА БЕЗОПАСНОСТ И ОПАЗВАНЕ НА ЗДРАВЕТО И ЖИВОТА НА ДЕЦАТА</vt:lpstr>
      <vt:lpstr>Уважаеми родители,</vt:lpstr>
      <vt:lpstr>Пътната безопасност-глобален здравен проблем</vt:lpstr>
      <vt:lpstr>РИСКЪТ: Знаете ли, че:</vt:lpstr>
      <vt:lpstr>ПОДЦЕНЯВАНИ РИСКОВЕ:</vt:lpstr>
      <vt:lpstr>НЯКОИ ПОГРЕШНИ РАЗБИРАНИЯ:</vt:lpstr>
      <vt:lpstr>ОБЩИ ПОСЛАНИЯ ЗА РАБОТА С ДЕЦА</vt:lpstr>
      <vt:lpstr>БДП В ПРЕДУЧИЛИЩНА ВЪЗРАСТ</vt:lpstr>
      <vt:lpstr>Тази глобална цел се конкретизира, както следва:</vt:lpstr>
      <vt:lpstr>Ролята на семейството при изграждане на транспортна култура при децата</vt:lpstr>
      <vt:lpstr>ПЪРВИТЕ СТЪПКИ:</vt:lpstr>
      <vt:lpstr>НЕГЛИЖИРАНЕТО:</vt:lpstr>
      <vt:lpstr>ВЗАИМОДЕЙСТВИЕ МЕЖДУ РОДИТЕЛИ, УЧИТЕЛИ И ОБЩЕСТВЕНОСТ</vt:lpstr>
      <vt:lpstr>Презентация на PowerPoint</vt:lpstr>
      <vt:lpstr>ВАЖНО!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Аделина Кръстева</dc:creator>
  <cp:lastModifiedBy>Аделина Кръстева</cp:lastModifiedBy>
  <cp:revision>1</cp:revision>
  <dcterms:created xsi:type="dcterms:W3CDTF">2025-04-20T06:24:38Z</dcterms:created>
  <dcterms:modified xsi:type="dcterms:W3CDTF">2025-04-22T12:39:56Z</dcterms:modified>
</cp:coreProperties>
</file>