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ms-powerpoint.presentation.macroEnabled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notesMasterIdLst>
    <p:notesMasterId r:id="rId27"/>
  </p:notesMasterIdLst>
  <p:sldIdLst>
    <p:sldId id="256" r:id="rId2"/>
    <p:sldId id="257" r:id="rId3"/>
    <p:sldId id="259" r:id="rId4"/>
    <p:sldId id="266" r:id="rId5"/>
    <p:sldId id="267" r:id="rId6"/>
    <p:sldId id="268" r:id="rId7"/>
    <p:sldId id="260" r:id="rId8"/>
    <p:sldId id="269" r:id="rId9"/>
    <p:sldId id="270" r:id="rId10"/>
    <p:sldId id="271" r:id="rId11"/>
    <p:sldId id="261" r:id="rId12"/>
    <p:sldId id="281" r:id="rId13"/>
    <p:sldId id="263" r:id="rId14"/>
    <p:sldId id="262" r:id="rId15"/>
    <p:sldId id="264" r:id="rId16"/>
    <p:sldId id="272" r:id="rId17"/>
    <p:sldId id="274" r:id="rId18"/>
    <p:sldId id="282" r:id="rId19"/>
    <p:sldId id="275" r:id="rId20"/>
    <p:sldId id="276" r:id="rId21"/>
    <p:sldId id="277" r:id="rId22"/>
    <p:sldId id="278" r:id="rId23"/>
    <p:sldId id="283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5" autoAdjust="0"/>
    <p:restoredTop sz="85014" autoAdjust="0"/>
  </p:normalViewPr>
  <p:slideViewPr>
    <p:cSldViewPr snapToGrid="0">
      <p:cViewPr varScale="1">
        <p:scale>
          <a:sx n="86" d="100"/>
          <a:sy n="86" d="100"/>
        </p:scale>
        <p:origin x="331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851C41-0A95-4A80-8B90-FCCDFA3DC0F9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A42696-51C1-43E8-87DE-95E3EAA7C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576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42696-51C1-43E8-87DE-95E3EAA7C32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874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42696-51C1-43E8-87DE-95E3EAA7C32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325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42696-51C1-43E8-87DE-95E3EAA7C32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764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D93A-1F95-4B66-A9BE-E0C74289A3CF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E331-38BB-44B8-AE3F-3D084A29C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6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D93A-1F95-4B66-A9BE-E0C74289A3CF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E331-38BB-44B8-AE3F-3D084A29C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653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D93A-1F95-4B66-A9BE-E0C74289A3CF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E331-38BB-44B8-AE3F-3D084A29C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228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D93A-1F95-4B66-A9BE-E0C74289A3CF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E331-38BB-44B8-AE3F-3D084A29C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880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D93A-1F95-4B66-A9BE-E0C74289A3CF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E331-38BB-44B8-AE3F-3D084A29C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795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D93A-1F95-4B66-A9BE-E0C74289A3CF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E331-38BB-44B8-AE3F-3D084A29C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969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D93A-1F95-4B66-A9BE-E0C74289A3CF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E331-38BB-44B8-AE3F-3D084A29C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712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D93A-1F95-4B66-A9BE-E0C74289A3CF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E331-38BB-44B8-AE3F-3D084A29C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749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D93A-1F95-4B66-A9BE-E0C74289A3CF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E331-38BB-44B8-AE3F-3D084A29C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123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D93A-1F95-4B66-A9BE-E0C74289A3CF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E331-38BB-44B8-AE3F-3D084A29C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394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D93A-1F95-4B66-A9BE-E0C74289A3CF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E331-38BB-44B8-AE3F-3D084A29C344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270918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D93A-1F95-4B66-A9BE-E0C74289A3CF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E331-38BB-44B8-AE3F-3D084A29C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491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D93A-1F95-4B66-A9BE-E0C74289A3CF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E331-38BB-44B8-AE3F-3D084A29C344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392226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D93A-1F95-4B66-A9BE-E0C74289A3CF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E331-38BB-44B8-AE3F-3D084A29C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1552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D93A-1F95-4B66-A9BE-E0C74289A3CF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E331-38BB-44B8-AE3F-3D084A29C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883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D93A-1F95-4B66-A9BE-E0C74289A3CF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4E331-38BB-44B8-AE3F-3D084A29C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849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3D93A-1F95-4B66-A9BE-E0C74289A3CF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834E331-38BB-44B8-AE3F-3D084A29C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851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37.jpg"/><Relationship Id="rId7" Type="http://schemas.openxmlformats.org/officeDocument/2006/relationships/image" Target="../media/image41.jpe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5" Type="http://schemas.openxmlformats.org/officeDocument/2006/relationships/image" Target="../media/image71.jpg"/><Relationship Id="rId4" Type="http://schemas.openxmlformats.org/officeDocument/2006/relationships/image" Target="../media/image7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7" Type="http://schemas.openxmlformats.org/officeDocument/2006/relationships/image" Target="../media/image7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 flipV="1">
            <a:off x="5261039" y="7237368"/>
            <a:ext cx="5361903" cy="308188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379394" y="12101983"/>
            <a:ext cx="2590356" cy="647769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870" y="454266"/>
            <a:ext cx="2701041" cy="875104"/>
          </a:xfrm>
          <a:prstGeom prst="rect">
            <a:avLst/>
          </a:prstGeom>
        </p:spPr>
      </p:pic>
      <p:pic>
        <p:nvPicPr>
          <p:cNvPr id="1030" name="Picture 6" descr="ЗАЕДНО ЧРЕЗ ЗНАНИЕ ЗА УСТОЙЧИВА ИКОНОМИКА И ОБЩЕСТВЕНА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712" y="0"/>
            <a:ext cx="1995778" cy="183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tory Pin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86" y="2474706"/>
            <a:ext cx="2297926" cy="2297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Story Pin ima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7391" y="2172834"/>
            <a:ext cx="1842575" cy="184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This may contain: a boy and girl are laughing together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902" y="4977517"/>
            <a:ext cx="1998663" cy="185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This may contain: two children sitting on top of a rainbow with their arms around each other and giving thumbs up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273" y="3452938"/>
            <a:ext cx="4611757" cy="337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This may contain: a boy with a backpack looking through a magnifying glas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198" y="4354832"/>
            <a:ext cx="1571540" cy="1571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433" y="1822277"/>
            <a:ext cx="5769211" cy="1665611"/>
          </a:xfrm>
          <a:prstGeom prst="rect">
            <a:avLst/>
          </a:prstGeom>
        </p:spPr>
      </p:pic>
      <p:pic>
        <p:nvPicPr>
          <p:cNvPr id="18" name="Картина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041" y="67767"/>
            <a:ext cx="2603721" cy="193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78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-1" y="55660"/>
            <a:ext cx="10022889" cy="6802340"/>
          </a:xfrm>
        </p:spPr>
        <p:txBody>
          <a:bodyPr>
            <a:normAutofit fontScale="90000"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bg-BG" sz="2400" b="1" dirty="0" smtClean="0">
                <a:solidFill>
                  <a:schemeClr val="tx1"/>
                </a:solidFill>
              </a:rPr>
              <a:t>Детска градина „Здравец“ участва по Проект </a:t>
            </a:r>
            <a:r>
              <a:rPr lang="en-US" sz="2400" b="1" dirty="0" smtClean="0">
                <a:solidFill>
                  <a:schemeClr val="tx1"/>
                </a:solidFill>
              </a:rPr>
              <a:t>BG05SFPR001-1.003-0001 </a:t>
            </a:r>
            <a:r>
              <a:rPr lang="bg-BG" sz="2400" b="1" dirty="0" smtClean="0">
                <a:solidFill>
                  <a:schemeClr val="tx1"/>
                </a:solidFill>
              </a:rPr>
              <a:t>„Силен старт“. Проектът се реализира по програма „Образование“ 2021-2027 г., съфинансирана от Европейския съюз.</a:t>
            </a:r>
            <a:r>
              <a:rPr lang="en-US" sz="2400" b="1" dirty="0" smtClean="0">
                <a:solidFill>
                  <a:schemeClr val="tx1"/>
                </a:solidFill>
              </a:rPr>
              <a:t/>
            </a:r>
            <a:br>
              <a:rPr lang="en-US" sz="2400" b="1" dirty="0" smtClean="0">
                <a:solidFill>
                  <a:schemeClr val="tx1"/>
                </a:solidFill>
              </a:rPr>
            </a:br>
            <a:r>
              <a:rPr lang="en-US" sz="2400" b="1" dirty="0">
                <a:solidFill>
                  <a:schemeClr val="tx1"/>
                </a:solidFill>
              </a:rPr>
              <a:t/>
            </a:r>
            <a:br>
              <a:rPr lang="en-US" sz="2400" b="1" dirty="0">
                <a:solidFill>
                  <a:schemeClr val="tx1"/>
                </a:solidFill>
              </a:rPr>
            </a:br>
            <a:r>
              <a:rPr lang="en-US" sz="2400" b="1" dirty="0" smtClean="0">
                <a:solidFill>
                  <a:schemeClr val="tx1"/>
                </a:solidFill>
              </a:rPr>
              <a:t/>
            </a:r>
            <a:br>
              <a:rPr lang="en-US" sz="2400" b="1" dirty="0" smtClean="0">
                <a:solidFill>
                  <a:schemeClr val="tx1"/>
                </a:solidFill>
              </a:rPr>
            </a:br>
            <a:r>
              <a:rPr lang="bg-BG" sz="2400" b="1" dirty="0" smtClean="0">
                <a:solidFill>
                  <a:schemeClr val="tx1"/>
                </a:solidFill>
              </a:rPr>
              <a:t/>
            </a:r>
            <a:br>
              <a:rPr lang="bg-BG" sz="2400" b="1" dirty="0" smtClean="0">
                <a:solidFill>
                  <a:schemeClr val="tx1"/>
                </a:solidFill>
              </a:rPr>
            </a:br>
            <a:r>
              <a:rPr lang="bg-BG" sz="2400" b="1" dirty="0" smtClean="0">
                <a:solidFill>
                  <a:schemeClr val="tx1"/>
                </a:solidFill>
              </a:rPr>
              <a:t>Дейностите по които участваме са:</a:t>
            </a:r>
            <a:br>
              <a:rPr lang="bg-BG" sz="2400" b="1" dirty="0" smtClean="0">
                <a:solidFill>
                  <a:schemeClr val="tx1"/>
                </a:solidFill>
              </a:rPr>
            </a:br>
            <a:r>
              <a:rPr lang="bg-BG" sz="2400" b="1" dirty="0">
                <a:solidFill>
                  <a:schemeClr val="tx1"/>
                </a:solidFill>
              </a:rPr>
              <a:t/>
            </a:r>
            <a:br>
              <a:rPr lang="bg-BG" sz="2400" b="1" dirty="0">
                <a:solidFill>
                  <a:schemeClr val="tx1"/>
                </a:solidFill>
              </a:rPr>
            </a:br>
            <a:r>
              <a:rPr lang="bg-BG" sz="2400" b="1" dirty="0" smtClean="0">
                <a:solidFill>
                  <a:schemeClr val="tx1"/>
                </a:solidFill>
              </a:rPr>
              <a:t>Дейност 1.</a:t>
            </a:r>
            <a:br>
              <a:rPr lang="bg-BG" sz="2400" b="1" dirty="0" smtClean="0">
                <a:solidFill>
                  <a:schemeClr val="tx1"/>
                </a:solidFill>
              </a:rPr>
            </a:br>
            <a:r>
              <a:rPr lang="bg-BG" sz="2400" b="1" dirty="0">
                <a:solidFill>
                  <a:schemeClr val="tx1"/>
                </a:solidFill>
              </a:rPr>
              <a:t/>
            </a:r>
            <a:br>
              <a:rPr lang="bg-BG" sz="2400" b="1" dirty="0">
                <a:solidFill>
                  <a:schemeClr val="tx1"/>
                </a:solidFill>
              </a:rPr>
            </a:br>
            <a:r>
              <a:rPr lang="bg-BG" sz="2400" b="1" dirty="0">
                <a:solidFill>
                  <a:schemeClr val="tx1"/>
                </a:solidFill>
              </a:rPr>
              <a:t> </a:t>
            </a:r>
            <a:r>
              <a:rPr lang="bg-BG" sz="2400" b="1" dirty="0" smtClean="0">
                <a:solidFill>
                  <a:schemeClr val="tx1"/>
                </a:solidFill>
              </a:rPr>
              <a:t>                        </a:t>
            </a:r>
            <a:r>
              <a:rPr lang="bg-BG" sz="2000" b="1" dirty="0" smtClean="0">
                <a:solidFill>
                  <a:schemeClr val="tx1"/>
                </a:solidFill>
              </a:rPr>
              <a:t>Повишаване на квалификацията на педагогическите </a:t>
            </a:r>
            <a:br>
              <a:rPr lang="bg-BG" sz="2000" b="1" dirty="0" smtClean="0">
                <a:solidFill>
                  <a:schemeClr val="tx1"/>
                </a:solidFill>
              </a:rPr>
            </a:br>
            <a:r>
              <a:rPr lang="bg-BG" sz="2000" b="1" dirty="0">
                <a:solidFill>
                  <a:schemeClr val="tx1"/>
                </a:solidFill>
              </a:rPr>
              <a:t> </a:t>
            </a:r>
            <a:r>
              <a:rPr lang="bg-BG" sz="2000" b="1" dirty="0" smtClean="0">
                <a:solidFill>
                  <a:schemeClr val="tx1"/>
                </a:solidFill>
              </a:rPr>
              <a:t>                           специалисти, вкл. нови в системата учители за </a:t>
            </a:r>
            <a:br>
              <a:rPr lang="bg-BG" sz="2000" b="1" dirty="0" smtClean="0">
                <a:solidFill>
                  <a:schemeClr val="tx1"/>
                </a:solidFill>
              </a:rPr>
            </a:br>
            <a:r>
              <a:rPr lang="bg-BG" sz="2000" b="1" dirty="0">
                <a:solidFill>
                  <a:schemeClr val="tx1"/>
                </a:solidFill>
              </a:rPr>
              <a:t> </a:t>
            </a:r>
            <a:r>
              <a:rPr lang="bg-BG" sz="2000" b="1" dirty="0" smtClean="0">
                <a:solidFill>
                  <a:schemeClr val="tx1"/>
                </a:solidFill>
              </a:rPr>
              <a:t>                           осъществяване на обща и допълнителна подкрепа        </a:t>
            </a:r>
            <a:br>
              <a:rPr lang="bg-BG" sz="2000" b="1" dirty="0" smtClean="0">
                <a:solidFill>
                  <a:schemeClr val="tx1"/>
                </a:solidFill>
              </a:rPr>
            </a:br>
            <a:r>
              <a:rPr lang="bg-BG" sz="2000" b="1" dirty="0">
                <a:solidFill>
                  <a:schemeClr val="tx1"/>
                </a:solidFill>
              </a:rPr>
              <a:t> </a:t>
            </a:r>
            <a:r>
              <a:rPr lang="bg-BG" sz="2000" b="1" dirty="0" smtClean="0">
                <a:solidFill>
                  <a:schemeClr val="tx1"/>
                </a:solidFill>
              </a:rPr>
              <a:t>                           личностно развитие и обучения на непедагогическия персонал.</a:t>
            </a:r>
            <a:br>
              <a:rPr lang="bg-BG" sz="2000" b="1" dirty="0" smtClean="0">
                <a:solidFill>
                  <a:schemeClr val="tx1"/>
                </a:solidFill>
              </a:rPr>
            </a:br>
            <a:r>
              <a:rPr lang="bg-BG" sz="2400" b="1" dirty="0" smtClean="0">
                <a:solidFill>
                  <a:schemeClr val="tx1"/>
                </a:solidFill>
              </a:rPr>
              <a:t/>
            </a:r>
            <a:br>
              <a:rPr lang="bg-BG" sz="2400" b="1" dirty="0" smtClean="0">
                <a:solidFill>
                  <a:schemeClr val="tx1"/>
                </a:solidFill>
              </a:rPr>
            </a:br>
            <a:r>
              <a:rPr lang="bg-BG" sz="2400" b="1" dirty="0">
                <a:solidFill>
                  <a:schemeClr val="tx1"/>
                </a:solidFill>
              </a:rPr>
              <a:t/>
            </a:r>
            <a:br>
              <a:rPr lang="bg-BG" sz="2400" b="1" dirty="0">
                <a:solidFill>
                  <a:schemeClr val="tx1"/>
                </a:solidFill>
              </a:rPr>
            </a:br>
            <a:r>
              <a:rPr lang="bg-BG" sz="2400" b="1" dirty="0" smtClean="0">
                <a:solidFill>
                  <a:schemeClr val="tx1"/>
                </a:solidFill>
              </a:rPr>
              <a:t/>
            </a:r>
            <a:br>
              <a:rPr lang="bg-BG" sz="2400" b="1" dirty="0" smtClean="0">
                <a:solidFill>
                  <a:schemeClr val="tx1"/>
                </a:solidFill>
              </a:rPr>
            </a:br>
            <a:r>
              <a:rPr lang="bg-BG" sz="2400" b="1" dirty="0">
                <a:solidFill>
                  <a:schemeClr val="tx1"/>
                </a:solidFill>
              </a:rPr>
              <a:t> </a:t>
            </a:r>
            <a:r>
              <a:rPr lang="en-US" sz="2400" b="1" dirty="0">
                <a:solidFill>
                  <a:schemeClr val="tx1"/>
                </a:solidFill>
              </a:rPr>
              <a:t/>
            </a:r>
            <a:br>
              <a:rPr lang="en-US" sz="2400" b="1" dirty="0">
                <a:solidFill>
                  <a:schemeClr val="tx1"/>
                </a:solidFill>
              </a:rPr>
            </a:b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013" y="1236913"/>
            <a:ext cx="1205242" cy="894492"/>
          </a:xfrm>
          <a:prstGeom prst="rect">
            <a:avLst/>
          </a:prstGeom>
        </p:spPr>
      </p:pic>
      <p:pic>
        <p:nvPicPr>
          <p:cNvPr id="1026" name="Picture 2" descr="Успешни Учители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186" y="4971495"/>
            <a:ext cx="2879881" cy="188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учител по карикатура png | PNGEg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72774"/>
            <a:ext cx="2281561" cy="3385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321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611885" cy="6248400"/>
          </a:xfrm>
        </p:spPr>
        <p:txBody>
          <a:bodyPr>
            <a:noAutofit/>
          </a:bodyPr>
          <a:lstStyle/>
          <a:p>
            <a:r>
              <a:rPr lang="bg-BG" sz="2000" b="1" dirty="0" smtClean="0">
                <a:solidFill>
                  <a:schemeClr val="tx1"/>
                </a:solidFill>
              </a:rPr>
              <a:t>Дейност 2. Интензивна работа с родители на ниво детска градина за формиране на положителни нагласи към образованието и за пълноценното им участие в образователния процес.</a:t>
            </a:r>
            <a:br>
              <a:rPr lang="bg-BG" sz="2000" b="1" dirty="0" smtClean="0">
                <a:solidFill>
                  <a:schemeClr val="tx1"/>
                </a:solidFill>
              </a:rPr>
            </a:br>
            <a:r>
              <a:rPr lang="bg-BG" sz="2000" b="1" dirty="0" smtClean="0">
                <a:solidFill>
                  <a:schemeClr val="tx1"/>
                </a:solidFill>
              </a:rPr>
              <a:t>                                              </a:t>
            </a:r>
            <a:br>
              <a:rPr lang="bg-BG" sz="2000" b="1" dirty="0" smtClean="0">
                <a:solidFill>
                  <a:schemeClr val="tx1"/>
                </a:solidFill>
              </a:rPr>
            </a:br>
            <a:r>
              <a:rPr lang="bg-BG" sz="2000" b="1" dirty="0">
                <a:solidFill>
                  <a:schemeClr val="tx1"/>
                </a:solidFill>
              </a:rPr>
              <a:t/>
            </a:r>
            <a:br>
              <a:rPr lang="bg-BG" sz="2000" b="1" dirty="0">
                <a:solidFill>
                  <a:schemeClr val="tx1"/>
                </a:solidFill>
              </a:rPr>
            </a:br>
            <a:r>
              <a:rPr lang="bg-BG" sz="2000" b="1" dirty="0" smtClean="0">
                <a:solidFill>
                  <a:schemeClr val="tx1"/>
                </a:solidFill>
              </a:rPr>
              <a:t/>
            </a:r>
            <a:br>
              <a:rPr lang="bg-BG" sz="2000" b="1" dirty="0" smtClean="0">
                <a:solidFill>
                  <a:schemeClr val="tx1"/>
                </a:solidFill>
              </a:rPr>
            </a:br>
            <a:r>
              <a:rPr lang="bg-BG" sz="1800" dirty="0" smtClean="0">
                <a:solidFill>
                  <a:schemeClr val="tx1"/>
                </a:solidFill>
              </a:rPr>
              <a:t>Дейността цели подобряване на уменията на родителите за полагане на грижи за физическото, умственото, нравственото и социално развитие на децата.</a:t>
            </a:r>
            <a:br>
              <a:rPr lang="bg-BG" sz="1800" dirty="0" smtClean="0">
                <a:solidFill>
                  <a:schemeClr val="tx1"/>
                </a:solidFill>
              </a:rPr>
            </a:br>
            <a:r>
              <a:rPr lang="bg-BG" sz="1800" dirty="0" smtClean="0">
                <a:solidFill>
                  <a:schemeClr val="tx1"/>
                </a:solidFill>
              </a:rPr>
              <a:t>За изпълнението на тези дейност в детската градина бяха сформирани три групи за „Интензивна работа с родители“, като всяка група реализира по 8 форми, включващи открити ситуации, дискусии на различни теми, съвместни благотворителни инициативи, информационни дни за ползите от посещението на детска градина, участие в културни  събития и мероприятия.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52210" y="4572000"/>
            <a:ext cx="4447401" cy="1874733"/>
          </a:xfrm>
        </p:spPr>
        <p:txBody>
          <a:bodyPr>
            <a:normAutofit/>
          </a:bodyPr>
          <a:lstStyle/>
          <a:p>
            <a:r>
              <a:rPr lang="bg-BG" b="1" dirty="0" smtClean="0"/>
              <a:t>Участие в тази дейност взеха около 60 родителя на деца посещаващи детска градина „Здравец“.</a:t>
            </a:r>
            <a:endParaRPr lang="en-US" b="1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5287" y="1645987"/>
            <a:ext cx="1205242" cy="894492"/>
          </a:xfrm>
          <a:prstGeom prst="rect">
            <a:avLst/>
          </a:prstGeom>
        </p:spPr>
      </p:pic>
      <p:pic>
        <p:nvPicPr>
          <p:cNvPr id="2050" name="Picture 2" descr="🎓 Поговорете с учителя за тези пет неща | Uchiteli.b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3" y="4572000"/>
            <a:ext cx="4214258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413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" y="-1"/>
            <a:ext cx="9274002" cy="710215"/>
          </a:xfrm>
        </p:spPr>
        <p:txBody>
          <a:bodyPr>
            <a:normAutofit/>
          </a:bodyPr>
          <a:lstStyle/>
          <a:p>
            <a:r>
              <a:rPr lang="bg-BG" sz="2000" b="1" smtClean="0">
                <a:solidFill>
                  <a:schemeClr val="tx1"/>
                </a:solidFill>
              </a:rPr>
              <a:t>По Дейност 2 в детска градина „Здравец“ назначихме помощник възпитател на 4 часа, който подпомага работата на учителите, като: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75208" y="932155"/>
            <a:ext cx="9158352" cy="2698964"/>
          </a:xfrm>
        </p:spPr>
        <p:txBody>
          <a:bodyPr>
            <a:normAutofit fontScale="92500"/>
          </a:bodyPr>
          <a:lstStyle/>
          <a:p>
            <a:r>
              <a:rPr lang="bg-BG" smtClean="0"/>
              <a:t>Организира съвместно с учителите на кътове за игри и занимания;</a:t>
            </a:r>
          </a:p>
          <a:p>
            <a:r>
              <a:rPr lang="bg-BG" smtClean="0"/>
              <a:t>Участва в изграждането на навици за самообслужване на децата;</a:t>
            </a:r>
          </a:p>
          <a:p>
            <a:r>
              <a:rPr lang="bg-BG" smtClean="0"/>
              <a:t>Активно подпомага учителя при организацията на педагогическия процес с децата;</a:t>
            </a:r>
          </a:p>
          <a:p>
            <a:r>
              <a:rPr lang="bg-BG" smtClean="0"/>
              <a:t>Подпомага работата на педагогическите специалисти за подкрепа на личностното развитие на децата в съответствие с индивидуалните им потребности;</a:t>
            </a:r>
          </a:p>
          <a:p>
            <a:r>
              <a:rPr lang="bg-BG" smtClean="0"/>
              <a:t>Участва в изграждането на привлекателна и естетична образователна среда в подкрепа на образователния процес;</a:t>
            </a:r>
            <a:endParaRPr lang="bg-BG"/>
          </a:p>
          <a:p>
            <a:endParaRPr lang="en-US"/>
          </a:p>
        </p:txBody>
      </p:sp>
      <p:pic>
        <p:nvPicPr>
          <p:cNvPr id="1028" name="Picture 4" descr="https://i.pinimg.com/736x/79/3f/48/793f481fb900c3fdddc37b9032375e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760" y="3631119"/>
            <a:ext cx="3412404" cy="2052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07" y="4579687"/>
            <a:ext cx="1205242" cy="894492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507" y="4579687"/>
            <a:ext cx="1205242" cy="894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26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-1"/>
            <a:ext cx="9570128" cy="1864312"/>
          </a:xfrm>
        </p:spPr>
        <p:txBody>
          <a:bodyPr>
            <a:normAutofit fontScale="90000"/>
          </a:bodyPr>
          <a:lstStyle/>
          <a:p>
            <a:r>
              <a:rPr lang="bg-BG" sz="2000" b="1" dirty="0" smtClean="0">
                <a:solidFill>
                  <a:schemeClr val="tx1"/>
                </a:solidFill>
              </a:rPr>
              <a:t>Дейност 4 „Обща подкрепа за личностно развитие за достъп и трайно приобщаване  на деца в предучилищното образование“</a:t>
            </a:r>
            <a:br>
              <a:rPr lang="bg-BG" sz="2000" b="1" dirty="0" smtClean="0">
                <a:solidFill>
                  <a:schemeClr val="tx1"/>
                </a:solidFill>
              </a:rPr>
            </a:br>
            <a:r>
              <a:rPr lang="bg-BG" sz="2000" b="1" dirty="0" smtClean="0">
                <a:solidFill>
                  <a:schemeClr val="tx1"/>
                </a:solidFill>
              </a:rPr>
              <a:t>Заниманията по интереси са насочени към децата, като отчитат техните индивидуални потребности и интереси, чрез включването им в допълнителни форми по различни образователни направления в областта на спората , изкуствата, гражданското и интеркултурното образование.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766657"/>
            <a:ext cx="10289218" cy="3355760"/>
          </a:xfrm>
        </p:spPr>
        <p:txBody>
          <a:bodyPr>
            <a:normAutofit lnSpcReduction="10000"/>
          </a:bodyPr>
          <a:lstStyle/>
          <a:p>
            <a:r>
              <a:rPr lang="bg-BG" dirty="0" smtClean="0"/>
              <a:t>В детска градина „Здравец“ гр. Костенец и филиал гр. Момин проход се сформираха следните групи Занимания по интереси:</a:t>
            </a:r>
          </a:p>
          <a:p>
            <a:r>
              <a:rPr lang="bg-BG" dirty="0" smtClean="0"/>
              <a:t>Клуб по конструиране и технологии „Работилница-</a:t>
            </a:r>
            <a:r>
              <a:rPr lang="bg-BG" dirty="0" err="1" smtClean="0"/>
              <a:t>творилница</a:t>
            </a:r>
            <a:r>
              <a:rPr lang="bg-BG" dirty="0" smtClean="0"/>
              <a:t>“</a:t>
            </a:r>
          </a:p>
          <a:p>
            <a:r>
              <a:rPr lang="bg-BG" dirty="0" smtClean="0"/>
              <a:t>Клуб по изобразително изкуство „Сръчни ръчички“</a:t>
            </a:r>
          </a:p>
          <a:p>
            <a:r>
              <a:rPr lang="bg-BG" dirty="0" smtClean="0"/>
              <a:t>Клуб по математика „Математически </a:t>
            </a:r>
            <a:r>
              <a:rPr lang="bg-BG" dirty="0" err="1" smtClean="0"/>
              <a:t>приключенци</a:t>
            </a:r>
            <a:r>
              <a:rPr lang="bg-BG" dirty="0" smtClean="0"/>
              <a:t>“</a:t>
            </a:r>
          </a:p>
          <a:p>
            <a:r>
              <a:rPr lang="bg-BG" dirty="0" smtClean="0"/>
              <a:t>Клуб „Приятели с природата“</a:t>
            </a:r>
          </a:p>
          <a:p>
            <a:r>
              <a:rPr lang="bg-BG" dirty="0" smtClean="0"/>
              <a:t>Вокална група „Дъга“</a:t>
            </a:r>
          </a:p>
          <a:p>
            <a:r>
              <a:rPr lang="bg-BG" dirty="0" smtClean="0"/>
              <a:t>Вокална група „Весели гласчета“</a:t>
            </a:r>
          </a:p>
          <a:p>
            <a:r>
              <a:rPr lang="bg-BG" dirty="0" smtClean="0"/>
              <a:t>Клуб по танци „Танцувай с мен“</a:t>
            </a:r>
            <a:endParaRPr lang="en-US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649" y="3791998"/>
            <a:ext cx="4607511" cy="3066002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704" y="5542962"/>
            <a:ext cx="1205242" cy="894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9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0"/>
            <a:ext cx="9274002" cy="639192"/>
          </a:xfrm>
        </p:spPr>
        <p:txBody>
          <a:bodyPr>
            <a:normAutofit fontScale="90000"/>
          </a:bodyPr>
          <a:lstStyle/>
          <a:p>
            <a:r>
              <a:rPr lang="bg-BG" sz="2000" b="1" dirty="0" smtClean="0">
                <a:solidFill>
                  <a:schemeClr val="tx1"/>
                </a:solidFill>
              </a:rPr>
              <a:t>Заниманията по интереси, като част от общата подкрепа и се организират съгласно Наредбата за приобщаващо образование и Наредба за предучилищно образование. Участието на децата е съобразно заявен интерес от техните родители. Чрез организирането на Занимания по интереси в детската градина целим: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-1" y="1420427"/>
            <a:ext cx="10289219" cy="3897297"/>
          </a:xfrm>
        </p:spPr>
        <p:txBody>
          <a:bodyPr/>
          <a:lstStyle/>
          <a:p>
            <a:r>
              <a:rPr lang="bg-BG" dirty="0" smtClean="0"/>
              <a:t>Насърчаване на любопитството, креативността и желанието за учене;</a:t>
            </a:r>
          </a:p>
          <a:p>
            <a:r>
              <a:rPr lang="bg-BG" dirty="0" smtClean="0"/>
              <a:t>Насърчаване на самостоятелността и увереността на всяко дете, защото детето избира дейност, която му е приятна и в която се чувства успешно;</a:t>
            </a:r>
          </a:p>
          <a:p>
            <a:r>
              <a:rPr lang="bg-BG" dirty="0" smtClean="0"/>
              <a:t>Развитие на комуникативни и социални умения – работейки в група децата се учат на сътрудничество, споделяне и взаимопомощ;</a:t>
            </a:r>
          </a:p>
          <a:p>
            <a:r>
              <a:rPr lang="bg-BG" dirty="0" smtClean="0"/>
              <a:t>Създаване на положително отношение към детската градина и ученето – когато децата се занимават с това, което обичат, те изпитват удоволствие и удовлетворение, което повишава мотивацията им за учене.</a:t>
            </a:r>
          </a:p>
          <a:p>
            <a:pPr marL="0" indent="0">
              <a:buNone/>
            </a:pPr>
            <a:r>
              <a:rPr lang="bg-BG" b="1" dirty="0" smtClean="0"/>
              <a:t>Заниманията по интереси изграждат инициативност, постоянство и умения за избор – качества, важни за бъдещото обучение и личностно развитие.</a:t>
            </a:r>
            <a:endParaRPr lang="en-US" b="1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6199" y="4740677"/>
            <a:ext cx="4399514" cy="211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76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0"/>
            <a:ext cx="9274002" cy="489284"/>
          </a:xfrm>
        </p:spPr>
        <p:txBody>
          <a:bodyPr>
            <a:normAutofit/>
          </a:bodyPr>
          <a:lstStyle/>
          <a:p>
            <a:r>
              <a:rPr lang="bg-BG" sz="2000" b="1" dirty="0" smtClean="0">
                <a:solidFill>
                  <a:schemeClr val="tx1"/>
                </a:solidFill>
              </a:rPr>
              <a:t>Ето част от формите на работа, осъществени с родителите: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657726"/>
            <a:ext cx="9274002" cy="6200273"/>
          </a:xfrm>
        </p:spPr>
        <p:txBody>
          <a:bodyPr/>
          <a:lstStyle/>
          <a:p>
            <a:r>
              <a:rPr lang="bg-BG" dirty="0" smtClean="0"/>
              <a:t>„Сътрудничество с родителите. Особености на взаимодействието родител-дете – учител.“</a:t>
            </a:r>
          </a:p>
          <a:p>
            <a:r>
              <a:rPr lang="bg-BG" dirty="0" smtClean="0"/>
              <a:t>„Приказка с мама“ – в рамките на една седмица, родители на деца от групата всеки ден гостуваха в групата и четоха приказки на децата, а след това дискутираха.</a:t>
            </a:r>
            <a:endParaRPr lang="bg-BG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58" y="2794001"/>
            <a:ext cx="4239126" cy="36883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5264" y="2319422"/>
            <a:ext cx="3851770" cy="41629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7677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0"/>
            <a:ext cx="9274002" cy="1136342"/>
          </a:xfrm>
        </p:spPr>
        <p:txBody>
          <a:bodyPr>
            <a:normAutofit fontScale="90000"/>
          </a:bodyPr>
          <a:lstStyle/>
          <a:p>
            <a:r>
              <a:rPr lang="bg-BG" sz="2000" b="1" dirty="0" smtClean="0">
                <a:solidFill>
                  <a:schemeClr val="tx1"/>
                </a:solidFill>
              </a:rPr>
              <a:t>„Моето семейство“ </a:t>
            </a:r>
            <a:r>
              <a:rPr lang="bg-BG" sz="2000" dirty="0" smtClean="0">
                <a:solidFill>
                  <a:schemeClr val="tx1"/>
                </a:solidFill>
              </a:rPr>
              <a:t>- </a:t>
            </a:r>
            <a:r>
              <a:rPr lang="en-US" sz="2000" dirty="0"/>
              <a:t> </a:t>
            </a:r>
            <a:r>
              <a:rPr lang="bg-BG" sz="2000" dirty="0">
                <a:solidFill>
                  <a:schemeClr val="tx1"/>
                </a:solidFill>
              </a:rPr>
              <a:t>Задружно деца, родители и учители, изработиха родословно дърво на семействата </a:t>
            </a:r>
            <a:r>
              <a:rPr lang="bg-BG" sz="2000" dirty="0" smtClean="0">
                <a:solidFill>
                  <a:schemeClr val="tx1"/>
                </a:solidFill>
              </a:rPr>
              <a:t>си.</a:t>
            </a:r>
            <a:r>
              <a:rPr lang="bg-BG" sz="1800" dirty="0">
                <a:solidFill>
                  <a:schemeClr val="tx1"/>
                </a:solidFill>
              </a:rPr>
              <a:t> </a:t>
            </a:r>
            <a:r>
              <a:rPr lang="bg-BG" sz="1800" dirty="0" smtClean="0">
                <a:solidFill>
                  <a:schemeClr val="tx1"/>
                </a:solidFill>
              </a:rPr>
              <a:t>Накрая </a:t>
            </a:r>
            <a:r>
              <a:rPr lang="bg-BG" sz="1800" dirty="0">
                <a:solidFill>
                  <a:schemeClr val="tx1"/>
                </a:solidFill>
              </a:rPr>
              <a:t>всички заедно </a:t>
            </a:r>
            <a:r>
              <a:rPr lang="bg-BG" sz="1800" dirty="0" smtClean="0">
                <a:solidFill>
                  <a:schemeClr val="tx1"/>
                </a:solidFill>
              </a:rPr>
              <a:t>посетиха </a:t>
            </a:r>
            <a:r>
              <a:rPr lang="bg-BG" sz="1800" dirty="0">
                <a:solidFill>
                  <a:schemeClr val="tx1"/>
                </a:solidFill>
              </a:rPr>
              <a:t>църквата, а там </a:t>
            </a:r>
            <a:r>
              <a:rPr lang="bg-BG" sz="1800" dirty="0" err="1" smtClean="0">
                <a:solidFill>
                  <a:schemeClr val="tx1"/>
                </a:solidFill>
              </a:rPr>
              <a:t>нг</a:t>
            </a:r>
            <a:r>
              <a:rPr lang="bg-BG" sz="1800" dirty="0" smtClean="0">
                <a:solidFill>
                  <a:schemeClr val="tx1"/>
                </a:solidFill>
              </a:rPr>
              <a:t> </a:t>
            </a:r>
            <a:r>
              <a:rPr lang="bg-BG" sz="1800" dirty="0">
                <a:solidFill>
                  <a:schemeClr val="tx1"/>
                </a:solidFill>
              </a:rPr>
              <a:t>посрещна отец Константин. Предварително децата бяха подготвили рисунки, които подариха на отеца под формата на </a:t>
            </a:r>
            <a:r>
              <a:rPr lang="bg-BG" sz="1800" dirty="0" smtClean="0">
                <a:solidFill>
                  <a:schemeClr val="tx1"/>
                </a:solidFill>
              </a:rPr>
              <a:t>албум</a:t>
            </a:r>
            <a:r>
              <a:rPr lang="bg-BG" sz="1800" dirty="0">
                <a:solidFill>
                  <a:schemeClr val="tx1"/>
                </a:solidFill>
              </a:rPr>
              <a:t>.</a:t>
            </a:r>
            <a:r>
              <a:rPr lang="en-US" sz="1800" dirty="0">
                <a:solidFill>
                  <a:schemeClr val="tx1"/>
                </a:solidFill>
              </a:rPr>
              <a:t/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2000" dirty="0"/>
              <a:t/>
            </a:r>
            <a:br>
              <a:rPr lang="en-US" sz="2000" dirty="0"/>
            </a:b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Контейнер за съдържание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6342"/>
            <a:ext cx="3994951" cy="2939208"/>
          </a:xfrm>
          <a:prstGeom prst="rect">
            <a:avLst/>
          </a:prstGeom>
        </p:spPr>
      </p:pic>
      <p:pic>
        <p:nvPicPr>
          <p:cNvPr id="5" name="Картина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781" y="4625793"/>
            <a:ext cx="3611763" cy="2232207"/>
          </a:xfrm>
          <a:prstGeom prst="rect">
            <a:avLst/>
          </a:prstGeom>
        </p:spPr>
      </p:pic>
      <p:pic>
        <p:nvPicPr>
          <p:cNvPr id="6" name="Картина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25793"/>
            <a:ext cx="3168625" cy="2232207"/>
          </a:xfrm>
          <a:prstGeom prst="rect">
            <a:avLst/>
          </a:prstGeom>
        </p:spPr>
      </p:pic>
      <p:pic>
        <p:nvPicPr>
          <p:cNvPr id="7" name="Картина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324" y="930093"/>
            <a:ext cx="2635220" cy="3375577"/>
          </a:xfrm>
          <a:prstGeom prst="rect">
            <a:avLst/>
          </a:prstGeom>
        </p:spPr>
      </p:pic>
      <p:pic>
        <p:nvPicPr>
          <p:cNvPr id="8" name="Картина 7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838" y="2052592"/>
            <a:ext cx="2841807" cy="345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8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0"/>
            <a:ext cx="9274002" cy="2263806"/>
          </a:xfrm>
        </p:spPr>
        <p:txBody>
          <a:bodyPr>
            <a:normAutofit fontScale="90000"/>
          </a:bodyPr>
          <a:lstStyle/>
          <a:p>
            <a:r>
              <a:rPr lang="bg-BG" sz="2200" b="1" dirty="0" smtClean="0">
                <a:solidFill>
                  <a:schemeClr val="tx1"/>
                </a:solidFill>
              </a:rPr>
              <a:t> </a:t>
            </a:r>
            <a:r>
              <a:rPr lang="bg-BG" sz="2200" b="1" dirty="0">
                <a:solidFill>
                  <a:schemeClr val="tx1"/>
                </a:solidFill>
              </a:rPr>
              <a:t>,,Ползите от редовно посещаване на детска градина</a:t>
            </a:r>
            <a:r>
              <a:rPr lang="bg-BG" sz="1800" b="1" dirty="0">
                <a:solidFill>
                  <a:schemeClr val="tx1"/>
                </a:solidFill>
              </a:rPr>
              <a:t>‘‘. </a:t>
            </a:r>
            <a:r>
              <a:rPr lang="bg-BG" sz="1800" dirty="0">
                <a:solidFill>
                  <a:schemeClr val="tx1"/>
                </a:solidFill>
              </a:rPr>
              <a:t>Събитието протече в атмосфера на открит диалог и активно участие. Бяха представени ключовите предимства на ежедневното присъствие на децата в образователната среда – изграждане на навици, развитие на речта, социални и емоционални умения, както и важна роля на сътрудничество между родители и учители. </a:t>
            </a:r>
            <a:r>
              <a:rPr lang="en-US" sz="1800" dirty="0">
                <a:solidFill>
                  <a:schemeClr val="tx1"/>
                </a:solidFill>
              </a:rPr>
              <a:t/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bg-BG" sz="1800" dirty="0">
                <a:solidFill>
                  <a:schemeClr val="tx1"/>
                </a:solidFill>
              </a:rPr>
              <a:t>  Срещата имаше за цел да насърчи родителите в съвместните усилия за осигуряване на стабилна и подкрепяща среда за децата, като основа за успешен и уверен старт в живота</a:t>
            </a:r>
            <a:r>
              <a:rPr lang="bg-BG" sz="1800" dirty="0"/>
              <a:t>. </a:t>
            </a:r>
            <a:endParaRPr lang="en-US" sz="1800" dirty="0"/>
          </a:p>
        </p:txBody>
      </p:sp>
      <p:pic>
        <p:nvPicPr>
          <p:cNvPr id="4" name="Контейнер за съдържание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851" y="2339267"/>
            <a:ext cx="7128769" cy="451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76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0"/>
            <a:ext cx="9274002" cy="674703"/>
          </a:xfrm>
        </p:spPr>
        <p:txBody>
          <a:bodyPr>
            <a:normAutofit/>
          </a:bodyPr>
          <a:lstStyle/>
          <a:p>
            <a:r>
              <a:rPr lang="bg-BG" sz="2000" b="1" dirty="0" smtClean="0">
                <a:solidFill>
                  <a:schemeClr val="tx1"/>
                </a:solidFill>
              </a:rPr>
              <a:t>„Питка за Бъдни вечер“ - 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4098" name="Picture 2" descr="Няма налично описание на снимката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6431"/>
            <a:ext cx="3243511" cy="624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Няма налично описание на снимката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039" y="4136994"/>
            <a:ext cx="4577929" cy="2721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Няма налично описание на снимката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4333" y="913947"/>
            <a:ext cx="4012707" cy="3124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авоъгълник 4"/>
          <p:cNvSpPr/>
          <p:nvPr/>
        </p:nvSpPr>
        <p:spPr>
          <a:xfrm>
            <a:off x="3373514" y="0"/>
            <a:ext cx="57704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80809"/>
                </a:solidFill>
                <a:latin typeface="Segoe UI Historic" panose="020B0502040204020203" pitchFamily="34" charset="0"/>
              </a:rPr>
              <a:t>Дни </a:t>
            </a:r>
            <a:r>
              <a:rPr lang="ru-RU" dirty="0" err="1">
                <a:solidFill>
                  <a:srgbClr val="080809"/>
                </a:solidFill>
                <a:latin typeface="Segoe UI Historic" panose="020B0502040204020203" pitchFamily="34" charset="0"/>
              </a:rPr>
              <a:t>преди</a:t>
            </a:r>
            <a:r>
              <a:rPr lang="ru-RU" dirty="0">
                <a:solidFill>
                  <a:srgbClr val="080809"/>
                </a:solidFill>
                <a:latin typeface="Segoe UI Historic" panose="020B0502040204020203" pitchFamily="34" charset="0"/>
              </a:rPr>
              <a:t> </a:t>
            </a:r>
            <a:r>
              <a:rPr lang="ru-RU" dirty="0" err="1">
                <a:solidFill>
                  <a:srgbClr val="080809"/>
                </a:solidFill>
                <a:latin typeface="Segoe UI Historic" panose="020B0502040204020203" pitchFamily="34" charset="0"/>
              </a:rPr>
              <a:t>Бъдни</a:t>
            </a:r>
            <a:r>
              <a:rPr lang="ru-RU" dirty="0">
                <a:solidFill>
                  <a:srgbClr val="080809"/>
                </a:solidFill>
                <a:latin typeface="Segoe UI Historic" panose="020B0502040204020203" pitchFamily="34" charset="0"/>
              </a:rPr>
              <a:t> вечер </a:t>
            </a:r>
            <a:r>
              <a:rPr lang="ru-RU" dirty="0" err="1">
                <a:solidFill>
                  <a:srgbClr val="080809"/>
                </a:solidFill>
                <a:latin typeface="Segoe UI Historic" panose="020B0502040204020203" pitchFamily="34" charset="0"/>
              </a:rPr>
              <a:t>децата</a:t>
            </a:r>
            <a:r>
              <a:rPr lang="ru-RU" dirty="0">
                <a:solidFill>
                  <a:srgbClr val="080809"/>
                </a:solidFill>
                <a:latin typeface="Segoe UI Historic" panose="020B0502040204020203" pitchFamily="34" charset="0"/>
              </a:rPr>
              <a:t> от </a:t>
            </a:r>
            <a:r>
              <a:rPr lang="ru-RU" dirty="0" err="1">
                <a:solidFill>
                  <a:srgbClr val="080809"/>
                </a:solidFill>
                <a:latin typeface="Segoe UI Historic" panose="020B0502040204020203" pitchFamily="34" charset="0"/>
              </a:rPr>
              <a:t>първа</a:t>
            </a:r>
            <a:r>
              <a:rPr lang="ru-RU" dirty="0">
                <a:solidFill>
                  <a:srgbClr val="080809"/>
                </a:solidFill>
                <a:latin typeface="Segoe UI Historic" panose="020B0502040204020203" pitchFamily="34" charset="0"/>
              </a:rPr>
              <a:t> </a:t>
            </a:r>
            <a:r>
              <a:rPr lang="ru-RU" dirty="0" err="1">
                <a:solidFill>
                  <a:srgbClr val="080809"/>
                </a:solidFill>
                <a:latin typeface="Segoe UI Historic" panose="020B0502040204020203" pitchFamily="34" charset="0"/>
              </a:rPr>
              <a:t>група</a:t>
            </a:r>
            <a:r>
              <a:rPr lang="ru-RU" dirty="0">
                <a:solidFill>
                  <a:srgbClr val="080809"/>
                </a:solidFill>
                <a:latin typeface="Segoe UI Historic" panose="020B0502040204020203" pitchFamily="34" charset="0"/>
              </a:rPr>
              <a:t> ,,Мики Маус", </a:t>
            </a:r>
            <a:r>
              <a:rPr lang="ru-RU" dirty="0" err="1">
                <a:solidFill>
                  <a:srgbClr val="080809"/>
                </a:solidFill>
                <a:latin typeface="Segoe UI Historic" panose="020B0502040204020203" pitchFamily="34" charset="0"/>
              </a:rPr>
              <a:t>техните</a:t>
            </a:r>
            <a:r>
              <a:rPr lang="ru-RU" dirty="0">
                <a:solidFill>
                  <a:srgbClr val="080809"/>
                </a:solidFill>
                <a:latin typeface="Segoe UI Historic" panose="020B0502040204020203" pitchFamily="34" charset="0"/>
              </a:rPr>
              <a:t> родители и учители </a:t>
            </a:r>
            <a:r>
              <a:rPr lang="ru-RU" dirty="0" err="1">
                <a:solidFill>
                  <a:srgbClr val="080809"/>
                </a:solidFill>
                <a:latin typeface="Segoe UI Historic" panose="020B0502040204020203" pitchFamily="34" charset="0"/>
              </a:rPr>
              <a:t>омесиха</a:t>
            </a:r>
            <a:r>
              <a:rPr lang="ru-RU" dirty="0">
                <a:solidFill>
                  <a:srgbClr val="080809"/>
                </a:solidFill>
                <a:latin typeface="Segoe UI Historic" panose="020B0502040204020203" pitchFamily="34" charset="0"/>
              </a:rPr>
              <a:t> </a:t>
            </a:r>
            <a:r>
              <a:rPr lang="ru-RU" dirty="0" err="1">
                <a:solidFill>
                  <a:srgbClr val="080809"/>
                </a:solidFill>
                <a:latin typeface="Segoe UI Historic" panose="020B0502040204020203" pitchFamily="34" charset="0"/>
              </a:rPr>
              <a:t>питки</a:t>
            </a:r>
            <a:r>
              <a:rPr lang="ru-RU" dirty="0">
                <a:solidFill>
                  <a:srgbClr val="080809"/>
                </a:solidFill>
                <a:latin typeface="Segoe UI Historic" panose="020B0502040204020203" pitchFamily="34" charset="0"/>
              </a:rPr>
              <a:t> с </a:t>
            </a:r>
            <a:r>
              <a:rPr lang="ru-RU" dirty="0" smtClean="0">
                <a:solidFill>
                  <a:srgbClr val="080809"/>
                </a:solidFill>
                <a:latin typeface="Segoe UI Historic" panose="020B0502040204020203" pitchFamily="34" charset="0"/>
              </a:rPr>
              <a:t>парички. </a:t>
            </a:r>
            <a:r>
              <a:rPr lang="ru-RU" dirty="0" err="1" smtClean="0">
                <a:solidFill>
                  <a:srgbClr val="080809"/>
                </a:solidFill>
                <a:latin typeface="Segoe UI Historic" panose="020B0502040204020203" pitchFamily="34" charset="0"/>
              </a:rPr>
              <a:t>Нека</a:t>
            </a:r>
            <a:r>
              <a:rPr lang="ru-RU" dirty="0" smtClean="0">
                <a:solidFill>
                  <a:srgbClr val="080809"/>
                </a:solidFill>
                <a:latin typeface="Segoe UI Historic" panose="020B0502040204020203" pitchFamily="34" charset="0"/>
              </a:rPr>
              <a:t> </a:t>
            </a:r>
            <a:r>
              <a:rPr lang="ru-RU" dirty="0">
                <a:solidFill>
                  <a:srgbClr val="080809"/>
                </a:solidFill>
                <a:latin typeface="Segoe UI Historic" panose="020B0502040204020203" pitchFamily="34" charset="0"/>
              </a:rPr>
              <a:t>учим </a:t>
            </a:r>
            <a:r>
              <a:rPr lang="ru-RU" dirty="0" err="1">
                <a:solidFill>
                  <a:srgbClr val="080809"/>
                </a:solidFill>
                <a:latin typeface="Segoe UI Historic" panose="020B0502040204020203" pitchFamily="34" charset="0"/>
              </a:rPr>
              <a:t>децата</a:t>
            </a:r>
            <a:r>
              <a:rPr lang="ru-RU" dirty="0">
                <a:solidFill>
                  <a:srgbClr val="080809"/>
                </a:solidFill>
                <a:latin typeface="Segoe UI Historic" panose="020B0502040204020203" pitchFamily="34" charset="0"/>
              </a:rPr>
              <a:t> на </a:t>
            </a:r>
            <a:r>
              <a:rPr lang="ru-RU" dirty="0" err="1">
                <a:solidFill>
                  <a:srgbClr val="080809"/>
                </a:solidFill>
                <a:latin typeface="Segoe UI Historic" panose="020B0502040204020203" pitchFamily="34" charset="0"/>
              </a:rPr>
              <a:t>българските</a:t>
            </a:r>
            <a:r>
              <a:rPr lang="ru-RU" dirty="0">
                <a:solidFill>
                  <a:srgbClr val="080809"/>
                </a:solidFill>
                <a:latin typeface="Segoe UI Historic" panose="020B0502040204020203" pitchFamily="34" charset="0"/>
              </a:rPr>
              <a:t> традиции! </a:t>
            </a:r>
          </a:p>
        </p:txBody>
      </p:sp>
    </p:spTree>
    <p:extLst>
      <p:ext uri="{BB962C8B-B14F-4D97-AF65-F5344CB8AC3E}">
        <p14:creationId xmlns:p14="http://schemas.microsoft.com/office/powerpoint/2010/main" val="264891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0"/>
            <a:ext cx="10162673" cy="6858000"/>
          </a:xfrm>
        </p:spPr>
        <p:txBody>
          <a:bodyPr>
            <a:normAutofit/>
          </a:bodyPr>
          <a:lstStyle/>
          <a:p>
            <a:r>
              <a:rPr lang="bg-BG" sz="2000" b="1" dirty="0" smtClean="0">
                <a:solidFill>
                  <a:schemeClr val="tx1"/>
                </a:solidFill>
              </a:rPr>
              <a:t>„Коледна </a:t>
            </a:r>
            <a:r>
              <a:rPr lang="bg-BG" sz="2000" b="1" dirty="0" err="1" smtClean="0">
                <a:solidFill>
                  <a:schemeClr val="tx1"/>
                </a:solidFill>
              </a:rPr>
              <a:t>работилничка</a:t>
            </a:r>
            <a:r>
              <a:rPr lang="bg-BG" sz="2000" b="1" dirty="0" smtClean="0">
                <a:solidFill>
                  <a:schemeClr val="tx1"/>
                </a:solidFill>
              </a:rPr>
              <a:t>“ – </a:t>
            </a:r>
            <a:r>
              <a:rPr lang="bg-BG" sz="2000" dirty="0" smtClean="0">
                <a:solidFill>
                  <a:schemeClr val="tx1"/>
                </a:solidFill>
              </a:rPr>
              <a:t>заедно деца и родители изработиха коледни картички, които п</a:t>
            </a:r>
            <a:r>
              <a:rPr lang="bg-BG" sz="2000" dirty="0">
                <a:solidFill>
                  <a:schemeClr val="tx1"/>
                </a:solidFill>
              </a:rPr>
              <a:t>о</a:t>
            </a:r>
            <a:r>
              <a:rPr lang="bg-BG" sz="2000" dirty="0" smtClean="0">
                <a:solidFill>
                  <a:schemeClr val="tx1"/>
                </a:solidFill>
              </a:rPr>
              <a:t>дариха на възрастните хора в „Пенсионерски клуб“ – гр. Костенец.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2" y="677683"/>
            <a:ext cx="4442144" cy="3331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662" y="677683"/>
            <a:ext cx="4614503" cy="33202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2" name="Picture 2" descr="Няма налично описание на снимката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1" y="4037829"/>
            <a:ext cx="4414721" cy="2820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Няма налично описание на снимката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662" y="4055745"/>
            <a:ext cx="4614503" cy="2802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664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0"/>
            <a:ext cx="10162673" cy="6858000"/>
          </a:xfrm>
        </p:spPr>
        <p:txBody>
          <a:bodyPr>
            <a:normAutofit/>
          </a:bodyPr>
          <a:lstStyle/>
          <a:p>
            <a:r>
              <a:rPr lang="bg-BG" sz="2000" b="1" dirty="0" smtClean="0">
                <a:solidFill>
                  <a:schemeClr val="tx1"/>
                </a:solidFill>
              </a:rPr>
              <a:t>„Коледна </a:t>
            </a:r>
            <a:r>
              <a:rPr lang="bg-BG" sz="2000" b="1" dirty="0" err="1" smtClean="0">
                <a:solidFill>
                  <a:schemeClr val="tx1"/>
                </a:solidFill>
              </a:rPr>
              <a:t>работилничка</a:t>
            </a:r>
            <a:r>
              <a:rPr lang="bg-BG" sz="2000" b="1" dirty="0" smtClean="0">
                <a:solidFill>
                  <a:schemeClr val="tx1"/>
                </a:solidFill>
              </a:rPr>
              <a:t>“ – </a:t>
            </a:r>
            <a:r>
              <a:rPr lang="bg-BG" sz="2000" dirty="0" smtClean="0">
                <a:solidFill>
                  <a:schemeClr val="tx1"/>
                </a:solidFill>
              </a:rPr>
              <a:t>заедно деца и родители изработиха коледни картички, които п</a:t>
            </a:r>
            <a:r>
              <a:rPr lang="bg-BG" sz="2000" dirty="0">
                <a:solidFill>
                  <a:schemeClr val="tx1"/>
                </a:solidFill>
              </a:rPr>
              <a:t>о</a:t>
            </a:r>
            <a:r>
              <a:rPr lang="bg-BG" sz="2000" dirty="0" smtClean="0">
                <a:solidFill>
                  <a:schemeClr val="tx1"/>
                </a:solidFill>
              </a:rPr>
              <a:t>дариха на възрастните хора в „Пенсионерски клуб“ – гр. Костенец и дом за стари хора </a:t>
            </a:r>
            <a:r>
              <a:rPr lang="bg-BG" sz="2000" dirty="0" err="1" smtClean="0">
                <a:solidFill>
                  <a:schemeClr val="tx1"/>
                </a:solidFill>
              </a:rPr>
              <a:t>с.Очуша</a:t>
            </a:r>
            <a:r>
              <a:rPr lang="bg-BG" sz="2000" dirty="0" smtClean="0">
                <a:solidFill>
                  <a:schemeClr val="tx1"/>
                </a:solidFill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07" y="1049423"/>
            <a:ext cx="3965863" cy="2974397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315" y="1009842"/>
            <a:ext cx="3933790" cy="2950343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531" y="4355799"/>
            <a:ext cx="3316547" cy="2487411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965" y="4370589"/>
            <a:ext cx="2968501" cy="2472621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7" y="4370589"/>
            <a:ext cx="3296827" cy="2472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84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0"/>
            <a:ext cx="9274002" cy="6858000"/>
          </a:xfrm>
        </p:spPr>
        <p:txBody>
          <a:bodyPr>
            <a:normAutofit/>
          </a:bodyPr>
          <a:lstStyle/>
          <a:p>
            <a:r>
              <a:rPr lang="bg-BG" sz="2400" dirty="0" smtClean="0">
                <a:solidFill>
                  <a:schemeClr val="tx1"/>
                </a:solidFill>
              </a:rPr>
              <a:t>„</a:t>
            </a:r>
            <a:r>
              <a:rPr lang="bg-BG" sz="2400" b="1" dirty="0" smtClean="0">
                <a:solidFill>
                  <a:schemeClr val="tx1"/>
                </a:solidFill>
              </a:rPr>
              <a:t>Поклон Апостоле</a:t>
            </a:r>
            <a:r>
              <a:rPr lang="bg-BG" sz="2400" dirty="0" smtClean="0">
                <a:solidFill>
                  <a:schemeClr val="tx1"/>
                </a:solidFill>
              </a:rPr>
              <a:t>“ – </a:t>
            </a:r>
            <a:r>
              <a:rPr lang="bg-BG" sz="2000" dirty="0" smtClean="0">
                <a:solidFill>
                  <a:schemeClr val="tx1"/>
                </a:solidFill>
              </a:rPr>
              <a:t>деца и родители отдадоха почит на </a:t>
            </a:r>
            <a:r>
              <a:rPr lang="bg-BG" sz="2000" dirty="0" smtClean="0">
                <a:solidFill>
                  <a:schemeClr val="tx1"/>
                </a:solidFill>
              </a:rPr>
              <a:t> </a:t>
            </a:r>
            <a:r>
              <a:rPr lang="bg-BG" sz="2000" dirty="0" smtClean="0">
                <a:solidFill>
                  <a:schemeClr val="tx1"/>
                </a:solidFill>
              </a:rPr>
              <a:t>Великия Васил Левски, като изработиха заедно макети на Апостола в детската градина. След това всички заедно поднесоха цветя на паметника на Левски в центъра на града.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0147"/>
            <a:ext cx="2935704" cy="2695075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704" y="1547193"/>
            <a:ext cx="3637372" cy="2728029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074" y="4246145"/>
            <a:ext cx="4178968" cy="2640933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71" y="4265406"/>
            <a:ext cx="2377582" cy="2592594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688" y="4246146"/>
            <a:ext cx="3093117" cy="2644808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136" y="1564986"/>
            <a:ext cx="2041039" cy="2721385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805" y="3569368"/>
            <a:ext cx="1156413" cy="85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66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" y="0"/>
            <a:ext cx="10258926" cy="6858000"/>
          </a:xfrm>
        </p:spPr>
        <p:txBody>
          <a:bodyPr>
            <a:normAutofit/>
          </a:bodyPr>
          <a:lstStyle/>
          <a:p>
            <a:r>
              <a:rPr lang="bg-BG" sz="2400" b="1" dirty="0" smtClean="0">
                <a:solidFill>
                  <a:schemeClr val="tx1"/>
                </a:solidFill>
              </a:rPr>
              <a:t>„Великденска </a:t>
            </a:r>
            <a:r>
              <a:rPr lang="bg-BG" sz="2400" b="1" dirty="0" err="1" smtClean="0">
                <a:solidFill>
                  <a:schemeClr val="tx1"/>
                </a:solidFill>
              </a:rPr>
              <a:t>работилничка</a:t>
            </a:r>
            <a:r>
              <a:rPr lang="bg-BG" sz="2400" b="1" dirty="0" smtClean="0">
                <a:solidFill>
                  <a:schemeClr val="tx1"/>
                </a:solidFill>
              </a:rPr>
              <a:t>“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3428868"/>
            <a:ext cx="2112884" cy="3429131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083" y="3116877"/>
            <a:ext cx="3340574" cy="3741123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886" y="3655344"/>
            <a:ext cx="5409197" cy="3202655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0" y="372862"/>
            <a:ext cx="9144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bg-B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 много усмивки, ентусиазъм и пъстри цветове премина Великденската </a:t>
            </a:r>
            <a:r>
              <a:rPr lang="bg-B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работилничка</a:t>
            </a:r>
            <a:r>
              <a:rPr lang="bg-B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за деца и родители в нашата детска градина, организирана по проект „Силен старт“.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bg-B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В уютна и празнична обстановка децата, заедно със своите родители, сътвориха красиви Великденски кошнички, в които по-късно с много старание и настроение боядисваха шарени яйца. Работата в екип между малки и големи превърна дейността в истинско вълшебство – изпълнено с творчество, смях и близост.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25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1"/>
            <a:ext cx="9274002" cy="6785810"/>
          </a:xfrm>
        </p:spPr>
        <p:txBody>
          <a:bodyPr>
            <a:normAutofit/>
          </a:bodyPr>
          <a:lstStyle/>
          <a:p>
            <a:r>
              <a:rPr lang="bg-BG" sz="3200" dirty="0" smtClean="0">
                <a:solidFill>
                  <a:schemeClr val="tx1"/>
                </a:solidFill>
              </a:rPr>
              <a:t>„</a:t>
            </a:r>
            <a:r>
              <a:rPr lang="bg-BG" sz="2400" b="1" dirty="0" smtClean="0">
                <a:solidFill>
                  <a:schemeClr val="tx1"/>
                </a:solidFill>
              </a:rPr>
              <a:t>Спортът е здраве - </a:t>
            </a:r>
            <a:r>
              <a:rPr lang="bg-BG" sz="2400" b="1" dirty="0" err="1" smtClean="0">
                <a:solidFill>
                  <a:schemeClr val="tx1"/>
                </a:solidFill>
              </a:rPr>
              <a:t>Табата</a:t>
            </a:r>
            <a:r>
              <a:rPr lang="bg-BG" sz="3200" dirty="0" smtClean="0">
                <a:solidFill>
                  <a:schemeClr val="tx1"/>
                </a:solidFill>
              </a:rPr>
              <a:t>“ – </a:t>
            </a:r>
            <a:r>
              <a:rPr lang="bg-BG" sz="2400" dirty="0" smtClean="0">
                <a:solidFill>
                  <a:schemeClr val="tx1"/>
                </a:solidFill>
              </a:rPr>
              <a:t>децата и родителите заедно спортуваха в детската градина с инструктор Мария Николова – родител на дете от групата.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6961" y="227384"/>
            <a:ext cx="1205242" cy="894492"/>
          </a:xfrm>
          <a:prstGeom prst="rect">
            <a:avLst/>
          </a:prstGeom>
        </p:spPr>
      </p:pic>
      <p:sp>
        <p:nvSpPr>
          <p:cNvPr id="4" name="AutoShape 2" descr="blob:https://www.facebook.com/085e156c-f354-4e95-88a2-95c717f28e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7424"/>
            <a:ext cx="4214101" cy="3160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606" y="4069306"/>
            <a:ext cx="4153020" cy="275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001" y="873301"/>
            <a:ext cx="4018625" cy="3013969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26" y="1296140"/>
            <a:ext cx="3105402" cy="2329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72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0"/>
            <a:ext cx="9274002" cy="816746"/>
          </a:xfrm>
        </p:spPr>
        <p:txBody>
          <a:bodyPr>
            <a:normAutofit fontScale="90000"/>
          </a:bodyPr>
          <a:lstStyle/>
          <a:p>
            <a:r>
              <a:rPr lang="bg-BG" sz="2800" dirty="0" smtClean="0">
                <a:solidFill>
                  <a:schemeClr val="tx1"/>
                </a:solidFill>
              </a:rPr>
              <a:t>                               </a:t>
            </a:r>
            <a:r>
              <a:rPr lang="bg-BG" sz="2800" b="1" dirty="0" smtClean="0">
                <a:solidFill>
                  <a:schemeClr val="tx1"/>
                </a:solidFill>
              </a:rPr>
              <a:t>Занимания по интереси</a:t>
            </a:r>
            <a:br>
              <a:rPr lang="bg-BG" sz="2800" b="1" dirty="0" smtClean="0">
                <a:solidFill>
                  <a:schemeClr val="tx1"/>
                </a:solidFill>
              </a:rPr>
            </a:br>
            <a:r>
              <a:rPr lang="bg-BG" sz="2200" dirty="0" smtClean="0">
                <a:solidFill>
                  <a:schemeClr val="tx1"/>
                </a:solidFill>
              </a:rPr>
              <a:t>Клуб „Работилница –</a:t>
            </a:r>
            <a:r>
              <a:rPr lang="bg-BG" sz="2200" dirty="0" err="1" smtClean="0">
                <a:solidFill>
                  <a:schemeClr val="tx1"/>
                </a:solidFill>
              </a:rPr>
              <a:t>творилница</a:t>
            </a:r>
            <a:r>
              <a:rPr lang="bg-BG" sz="2200" dirty="0" smtClean="0">
                <a:solidFill>
                  <a:schemeClr val="tx1"/>
                </a:solidFill>
              </a:rPr>
              <a:t>“ – конструиране и технологии</a:t>
            </a:r>
            <a:br>
              <a:rPr lang="bg-BG" sz="2200" dirty="0" smtClean="0">
                <a:solidFill>
                  <a:schemeClr val="tx1"/>
                </a:solidFill>
              </a:rPr>
            </a:br>
            <a:r>
              <a:rPr lang="bg-BG" sz="2200" dirty="0">
                <a:solidFill>
                  <a:schemeClr val="tx1"/>
                </a:solidFill>
              </a:rPr>
              <a:t> </a:t>
            </a:r>
            <a:r>
              <a:rPr lang="bg-BG" sz="2200" dirty="0" smtClean="0">
                <a:solidFill>
                  <a:schemeClr val="tx1"/>
                </a:solidFill>
              </a:rPr>
              <a:t/>
            </a:r>
            <a:br>
              <a:rPr lang="bg-BG" sz="2200" dirty="0" smtClean="0">
                <a:solidFill>
                  <a:schemeClr val="tx1"/>
                </a:solidFill>
              </a:rPr>
            </a:br>
            <a:r>
              <a:rPr lang="bg-BG" sz="2200" dirty="0">
                <a:solidFill>
                  <a:schemeClr val="tx1"/>
                </a:solidFill>
              </a:rPr>
              <a:t> </a:t>
            </a:r>
            <a:r>
              <a:rPr lang="bg-BG" sz="2200" dirty="0" smtClean="0">
                <a:solidFill>
                  <a:schemeClr val="tx1"/>
                </a:solidFill>
              </a:rPr>
              <a:t>                                                       </a:t>
            </a:r>
            <a:endParaRPr lang="en-US" sz="2200" dirty="0">
              <a:solidFill>
                <a:schemeClr val="tx1"/>
              </a:solidFill>
            </a:endParaRPr>
          </a:p>
        </p:txBody>
      </p:sp>
      <p:pic>
        <p:nvPicPr>
          <p:cNvPr id="4" name="Контейнер за съдържание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19" y="825621"/>
            <a:ext cx="4021584" cy="3377954"/>
          </a:xfrm>
          <a:prstGeom prst="rect">
            <a:avLst/>
          </a:prstGeom>
        </p:spPr>
      </p:pic>
      <p:pic>
        <p:nvPicPr>
          <p:cNvPr id="5" name="Картина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500" y="967666"/>
            <a:ext cx="3187083" cy="3342440"/>
          </a:xfrm>
          <a:prstGeom prst="rect">
            <a:avLst/>
          </a:prstGeom>
        </p:spPr>
      </p:pic>
      <p:pic>
        <p:nvPicPr>
          <p:cNvPr id="6" name="Картина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12450"/>
            <a:ext cx="4996205" cy="3076889"/>
          </a:xfrm>
          <a:prstGeom prst="rect">
            <a:avLst/>
          </a:prstGeom>
        </p:spPr>
      </p:pic>
      <p:pic>
        <p:nvPicPr>
          <p:cNvPr id="7" name="Картина 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828" y="4455813"/>
            <a:ext cx="4818651" cy="240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0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0"/>
            <a:ext cx="9274002" cy="816746"/>
          </a:xfrm>
        </p:spPr>
        <p:txBody>
          <a:bodyPr>
            <a:normAutofit fontScale="90000"/>
          </a:bodyPr>
          <a:lstStyle/>
          <a:p>
            <a:r>
              <a:rPr lang="bg-BG" sz="2800" dirty="0" smtClean="0">
                <a:solidFill>
                  <a:schemeClr val="tx1"/>
                </a:solidFill>
              </a:rPr>
              <a:t>                               </a:t>
            </a:r>
            <a:r>
              <a:rPr lang="bg-BG" sz="2800" b="1" dirty="0" smtClean="0">
                <a:solidFill>
                  <a:schemeClr val="tx1"/>
                </a:solidFill>
              </a:rPr>
              <a:t>Занимания по интереси</a:t>
            </a:r>
            <a:br>
              <a:rPr lang="bg-BG" sz="2800" b="1" dirty="0" smtClean="0">
                <a:solidFill>
                  <a:schemeClr val="tx1"/>
                </a:solidFill>
              </a:rPr>
            </a:br>
            <a:r>
              <a:rPr lang="bg-BG" sz="2200" dirty="0" smtClean="0">
                <a:solidFill>
                  <a:schemeClr val="tx1"/>
                </a:solidFill>
              </a:rPr>
              <a:t>Клуб „Работилница –</a:t>
            </a:r>
            <a:r>
              <a:rPr lang="bg-BG" sz="2200" dirty="0" err="1" smtClean="0">
                <a:solidFill>
                  <a:schemeClr val="tx1"/>
                </a:solidFill>
              </a:rPr>
              <a:t>творилница</a:t>
            </a:r>
            <a:r>
              <a:rPr lang="bg-BG" sz="2200" dirty="0" smtClean="0">
                <a:solidFill>
                  <a:schemeClr val="tx1"/>
                </a:solidFill>
              </a:rPr>
              <a:t>“ – конструиране и технологии</a:t>
            </a:r>
            <a:br>
              <a:rPr lang="bg-BG" sz="2200" dirty="0" smtClean="0">
                <a:solidFill>
                  <a:schemeClr val="tx1"/>
                </a:solidFill>
              </a:rPr>
            </a:br>
            <a:r>
              <a:rPr lang="bg-BG" sz="2200" dirty="0">
                <a:solidFill>
                  <a:schemeClr val="tx1"/>
                </a:solidFill>
              </a:rPr>
              <a:t> </a:t>
            </a:r>
            <a:r>
              <a:rPr lang="bg-BG" sz="2200" dirty="0" smtClean="0">
                <a:solidFill>
                  <a:schemeClr val="tx1"/>
                </a:solidFill>
              </a:rPr>
              <a:t/>
            </a:r>
            <a:br>
              <a:rPr lang="bg-BG" sz="2200" dirty="0" smtClean="0">
                <a:solidFill>
                  <a:schemeClr val="tx1"/>
                </a:solidFill>
              </a:rPr>
            </a:br>
            <a:r>
              <a:rPr lang="bg-BG" sz="2200" dirty="0">
                <a:solidFill>
                  <a:schemeClr val="tx1"/>
                </a:solidFill>
              </a:rPr>
              <a:t> </a:t>
            </a:r>
            <a:r>
              <a:rPr lang="bg-BG" sz="2200" dirty="0" smtClean="0">
                <a:solidFill>
                  <a:schemeClr val="tx1"/>
                </a:solidFill>
              </a:rPr>
              <a:t>                                                               </a:t>
            </a:r>
            <a:endParaRPr lang="en-US" sz="2200" dirty="0">
              <a:solidFill>
                <a:schemeClr val="tx1"/>
              </a:solidFill>
            </a:endParaRPr>
          </a:p>
        </p:txBody>
      </p:sp>
      <p:pic>
        <p:nvPicPr>
          <p:cNvPr id="6" name="Контейнер за съдържание 5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6746"/>
            <a:ext cx="3320249" cy="4065972"/>
          </a:xfrm>
          <a:prstGeom prst="rect">
            <a:avLst/>
          </a:prstGeom>
        </p:spPr>
      </p:pic>
      <p:pic>
        <p:nvPicPr>
          <p:cNvPr id="7" name="Картина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853" y="1322772"/>
            <a:ext cx="3423616" cy="5237825"/>
          </a:xfrm>
          <a:prstGeom prst="rect">
            <a:avLst/>
          </a:prstGeom>
        </p:spPr>
      </p:pic>
      <p:pic>
        <p:nvPicPr>
          <p:cNvPr id="8" name="Картина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073" y="1571346"/>
            <a:ext cx="2980690" cy="3974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72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0"/>
            <a:ext cx="9274002" cy="816746"/>
          </a:xfrm>
        </p:spPr>
        <p:txBody>
          <a:bodyPr>
            <a:normAutofit fontScale="90000"/>
          </a:bodyPr>
          <a:lstStyle/>
          <a:p>
            <a:r>
              <a:rPr lang="bg-BG" sz="2800" dirty="0" smtClean="0">
                <a:solidFill>
                  <a:schemeClr val="tx1"/>
                </a:solidFill>
              </a:rPr>
              <a:t>                               </a:t>
            </a:r>
            <a:r>
              <a:rPr lang="bg-BG" sz="2800" b="1" dirty="0" smtClean="0">
                <a:solidFill>
                  <a:schemeClr val="tx1"/>
                </a:solidFill>
              </a:rPr>
              <a:t>Занимания по интереси</a:t>
            </a:r>
            <a:br>
              <a:rPr lang="bg-BG" sz="2800" b="1" dirty="0" smtClean="0">
                <a:solidFill>
                  <a:schemeClr val="tx1"/>
                </a:solidFill>
              </a:rPr>
            </a:br>
            <a:r>
              <a:rPr lang="bg-BG" sz="2200" dirty="0" smtClean="0">
                <a:solidFill>
                  <a:schemeClr val="tx1"/>
                </a:solidFill>
              </a:rPr>
              <a:t>Клуб „Приятели с природата“ – околен свят</a:t>
            </a:r>
            <a:br>
              <a:rPr lang="bg-BG" sz="2200" dirty="0" smtClean="0">
                <a:solidFill>
                  <a:schemeClr val="tx1"/>
                </a:solidFill>
              </a:rPr>
            </a:br>
            <a:r>
              <a:rPr lang="bg-BG" sz="2200" dirty="0">
                <a:solidFill>
                  <a:schemeClr val="tx1"/>
                </a:solidFill>
              </a:rPr>
              <a:t> </a:t>
            </a:r>
            <a:r>
              <a:rPr lang="bg-BG" sz="2200" dirty="0" smtClean="0">
                <a:solidFill>
                  <a:schemeClr val="tx1"/>
                </a:solidFill>
              </a:rPr>
              <a:t/>
            </a:r>
            <a:br>
              <a:rPr lang="bg-BG" sz="2200" dirty="0" smtClean="0">
                <a:solidFill>
                  <a:schemeClr val="tx1"/>
                </a:solidFill>
              </a:rPr>
            </a:br>
            <a:r>
              <a:rPr lang="bg-BG" sz="2200" dirty="0">
                <a:solidFill>
                  <a:schemeClr val="tx1"/>
                </a:solidFill>
              </a:rPr>
              <a:t> </a:t>
            </a:r>
            <a:r>
              <a:rPr lang="bg-BG" sz="2200" dirty="0" smtClean="0">
                <a:solidFill>
                  <a:schemeClr val="tx1"/>
                </a:solidFill>
              </a:rPr>
              <a:t>                                                               </a:t>
            </a:r>
            <a:endParaRPr lang="en-US" sz="2200" dirty="0">
              <a:solidFill>
                <a:schemeClr val="tx1"/>
              </a:solidFill>
            </a:endParaRPr>
          </a:p>
        </p:txBody>
      </p:sp>
      <p:pic>
        <p:nvPicPr>
          <p:cNvPr id="9" name="Контейнер за съдържание 8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30765" y="434812"/>
            <a:ext cx="2855084" cy="3618951"/>
          </a:xfrm>
          <a:prstGeom prst="rect">
            <a:avLst/>
          </a:prstGeom>
        </p:spPr>
      </p:pic>
      <p:pic>
        <p:nvPicPr>
          <p:cNvPr id="10" name="Картина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832" y="3671831"/>
            <a:ext cx="3618951" cy="3186170"/>
          </a:xfrm>
          <a:prstGeom prst="rect">
            <a:avLst/>
          </a:prstGeom>
        </p:spPr>
      </p:pic>
      <p:pic>
        <p:nvPicPr>
          <p:cNvPr id="11" name="Картина 1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68323" y="1189906"/>
            <a:ext cx="3953668" cy="3207349"/>
          </a:xfrm>
          <a:prstGeom prst="rect">
            <a:avLst/>
          </a:prstGeom>
        </p:spPr>
      </p:pic>
      <p:pic>
        <p:nvPicPr>
          <p:cNvPr id="12" name="Картина 11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47164" y="3432406"/>
            <a:ext cx="3972758" cy="2878431"/>
          </a:xfrm>
          <a:prstGeom prst="rect">
            <a:avLst/>
          </a:prstGeom>
        </p:spPr>
      </p:pic>
      <p:pic>
        <p:nvPicPr>
          <p:cNvPr id="13" name="Картина 12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31" y="4770415"/>
            <a:ext cx="3260701" cy="2057122"/>
          </a:xfrm>
          <a:prstGeom prst="rect">
            <a:avLst/>
          </a:prstGeom>
        </p:spPr>
      </p:pic>
      <p:pic>
        <p:nvPicPr>
          <p:cNvPr id="14" name="Картина 13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7664" y="381425"/>
            <a:ext cx="2166151" cy="284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59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0"/>
            <a:ext cx="9274002" cy="816746"/>
          </a:xfrm>
        </p:spPr>
        <p:txBody>
          <a:bodyPr>
            <a:normAutofit fontScale="90000"/>
          </a:bodyPr>
          <a:lstStyle/>
          <a:p>
            <a:r>
              <a:rPr lang="bg-BG" sz="2800" dirty="0" smtClean="0">
                <a:solidFill>
                  <a:schemeClr val="tx1"/>
                </a:solidFill>
              </a:rPr>
              <a:t>                               </a:t>
            </a:r>
            <a:r>
              <a:rPr lang="bg-BG" sz="2800" b="1" dirty="0" smtClean="0">
                <a:solidFill>
                  <a:schemeClr val="tx1"/>
                </a:solidFill>
              </a:rPr>
              <a:t>Занимания по интереси</a:t>
            </a:r>
            <a:br>
              <a:rPr lang="bg-BG" sz="2800" b="1" dirty="0" smtClean="0">
                <a:solidFill>
                  <a:schemeClr val="tx1"/>
                </a:solidFill>
              </a:rPr>
            </a:br>
            <a:r>
              <a:rPr lang="bg-BG" sz="2200" dirty="0" smtClean="0">
                <a:solidFill>
                  <a:schemeClr val="tx1"/>
                </a:solidFill>
              </a:rPr>
              <a:t>Клуб „Математически </a:t>
            </a:r>
            <a:r>
              <a:rPr lang="bg-BG" sz="2200" dirty="0" err="1" smtClean="0">
                <a:solidFill>
                  <a:schemeClr val="tx1"/>
                </a:solidFill>
              </a:rPr>
              <a:t>приключенци</a:t>
            </a:r>
            <a:r>
              <a:rPr lang="bg-BG" sz="2200" dirty="0" smtClean="0">
                <a:solidFill>
                  <a:schemeClr val="tx1"/>
                </a:solidFill>
              </a:rPr>
              <a:t>“ – математика</a:t>
            </a:r>
            <a:br>
              <a:rPr lang="bg-BG" sz="2200" dirty="0" smtClean="0">
                <a:solidFill>
                  <a:schemeClr val="tx1"/>
                </a:solidFill>
              </a:rPr>
            </a:br>
            <a:r>
              <a:rPr lang="bg-BG" sz="2200" dirty="0">
                <a:solidFill>
                  <a:schemeClr val="tx1"/>
                </a:solidFill>
              </a:rPr>
              <a:t> </a:t>
            </a:r>
            <a:r>
              <a:rPr lang="bg-BG" sz="2200" dirty="0" smtClean="0">
                <a:solidFill>
                  <a:schemeClr val="tx1"/>
                </a:solidFill>
              </a:rPr>
              <a:t>                                                            </a:t>
            </a:r>
            <a:endParaRPr lang="en-US" sz="2200" dirty="0">
              <a:solidFill>
                <a:schemeClr val="tx1"/>
              </a:solidFill>
            </a:endParaRPr>
          </a:p>
        </p:txBody>
      </p:sp>
      <p:pic>
        <p:nvPicPr>
          <p:cNvPr id="8" name="Контейнер за съдържание 7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6746"/>
            <a:ext cx="3586579" cy="2450237"/>
          </a:xfrm>
          <a:prstGeom prst="rect">
            <a:avLst/>
          </a:prstGeom>
        </p:spPr>
      </p:pic>
      <p:pic>
        <p:nvPicPr>
          <p:cNvPr id="9" name="Картина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608" y="816746"/>
            <a:ext cx="2903220" cy="3870960"/>
          </a:xfrm>
          <a:prstGeom prst="rect">
            <a:avLst/>
          </a:prstGeom>
        </p:spPr>
      </p:pic>
      <p:pic>
        <p:nvPicPr>
          <p:cNvPr id="10" name="Картина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004" y="2470136"/>
            <a:ext cx="3078604" cy="4143727"/>
          </a:xfrm>
          <a:prstGeom prst="rect">
            <a:avLst/>
          </a:prstGeom>
        </p:spPr>
      </p:pic>
      <p:pic>
        <p:nvPicPr>
          <p:cNvPr id="11" name="Контейнер за съдържание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0861"/>
            <a:ext cx="2956264" cy="3207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70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0"/>
            <a:ext cx="9274002" cy="816746"/>
          </a:xfrm>
        </p:spPr>
        <p:txBody>
          <a:bodyPr>
            <a:normAutofit fontScale="90000"/>
          </a:bodyPr>
          <a:lstStyle/>
          <a:p>
            <a:r>
              <a:rPr lang="bg-BG" sz="2800" dirty="0" smtClean="0">
                <a:solidFill>
                  <a:schemeClr val="tx1"/>
                </a:solidFill>
              </a:rPr>
              <a:t>                               </a:t>
            </a:r>
            <a:r>
              <a:rPr lang="bg-BG" sz="2800" b="1" dirty="0" smtClean="0">
                <a:solidFill>
                  <a:schemeClr val="tx1"/>
                </a:solidFill>
              </a:rPr>
              <a:t>Занимания по интереси</a:t>
            </a:r>
            <a:br>
              <a:rPr lang="bg-BG" sz="2800" b="1" dirty="0" smtClean="0">
                <a:solidFill>
                  <a:schemeClr val="tx1"/>
                </a:solidFill>
              </a:rPr>
            </a:br>
            <a:r>
              <a:rPr lang="bg-BG" sz="2200" dirty="0" smtClean="0">
                <a:solidFill>
                  <a:schemeClr val="tx1"/>
                </a:solidFill>
              </a:rPr>
              <a:t>Клуб „Математически </a:t>
            </a:r>
            <a:r>
              <a:rPr lang="bg-BG" sz="2200" dirty="0" err="1" smtClean="0">
                <a:solidFill>
                  <a:schemeClr val="tx1"/>
                </a:solidFill>
              </a:rPr>
              <a:t>приключенци</a:t>
            </a:r>
            <a:r>
              <a:rPr lang="bg-BG" sz="2200" dirty="0" smtClean="0">
                <a:solidFill>
                  <a:schemeClr val="tx1"/>
                </a:solidFill>
              </a:rPr>
              <a:t>“ – Математика</a:t>
            </a:r>
            <a:br>
              <a:rPr lang="bg-BG" sz="2200" dirty="0" smtClean="0">
                <a:solidFill>
                  <a:schemeClr val="tx1"/>
                </a:solidFill>
              </a:rPr>
            </a:br>
            <a:r>
              <a:rPr lang="bg-BG" sz="2200" dirty="0">
                <a:solidFill>
                  <a:schemeClr val="tx1"/>
                </a:solidFill>
              </a:rPr>
              <a:t> </a:t>
            </a:r>
            <a:r>
              <a:rPr lang="bg-BG" sz="2200" dirty="0" smtClean="0">
                <a:solidFill>
                  <a:schemeClr val="tx1"/>
                </a:solidFill>
              </a:rPr>
              <a:t>                                                            </a:t>
            </a:r>
            <a:endParaRPr lang="en-US" sz="2200" dirty="0">
              <a:solidFill>
                <a:schemeClr val="tx1"/>
              </a:solidFill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735" y="1643524"/>
            <a:ext cx="2456666" cy="5366552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633" y="1403583"/>
            <a:ext cx="2548442" cy="5503549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929" y="1294817"/>
            <a:ext cx="2472219" cy="5612315"/>
          </a:xfrm>
          <a:prstGeom prst="rect">
            <a:avLst/>
          </a:prstGeom>
        </p:spPr>
      </p:pic>
      <p:sp>
        <p:nvSpPr>
          <p:cNvPr id="14" name="Контейнер за съдържание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679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0"/>
            <a:ext cx="9274002" cy="816746"/>
          </a:xfrm>
        </p:spPr>
        <p:txBody>
          <a:bodyPr>
            <a:normAutofit fontScale="90000"/>
          </a:bodyPr>
          <a:lstStyle/>
          <a:p>
            <a:r>
              <a:rPr lang="bg-BG" sz="2800" dirty="0" smtClean="0">
                <a:solidFill>
                  <a:schemeClr val="tx1"/>
                </a:solidFill>
              </a:rPr>
              <a:t>                               </a:t>
            </a:r>
            <a:r>
              <a:rPr lang="bg-BG" sz="2800" b="1" dirty="0" smtClean="0">
                <a:solidFill>
                  <a:schemeClr val="tx1"/>
                </a:solidFill>
              </a:rPr>
              <a:t>Занимания по интереси</a:t>
            </a:r>
            <a:br>
              <a:rPr lang="bg-BG" sz="2800" b="1" dirty="0" smtClean="0">
                <a:solidFill>
                  <a:schemeClr val="tx1"/>
                </a:solidFill>
              </a:rPr>
            </a:br>
            <a:r>
              <a:rPr lang="bg-BG" sz="2200" dirty="0" smtClean="0">
                <a:solidFill>
                  <a:schemeClr val="tx1"/>
                </a:solidFill>
              </a:rPr>
              <a:t>Вокална група  „Дъга“ – музика</a:t>
            </a:r>
            <a:br>
              <a:rPr lang="bg-BG" sz="2200" dirty="0" smtClean="0">
                <a:solidFill>
                  <a:schemeClr val="tx1"/>
                </a:solidFill>
              </a:rPr>
            </a:br>
            <a:r>
              <a:rPr lang="bg-BG" sz="2200" dirty="0">
                <a:solidFill>
                  <a:schemeClr val="tx1"/>
                </a:solidFill>
              </a:rPr>
              <a:t> </a:t>
            </a:r>
            <a:r>
              <a:rPr lang="bg-BG" sz="2200" dirty="0" smtClean="0">
                <a:solidFill>
                  <a:schemeClr val="tx1"/>
                </a:solidFill>
              </a:rPr>
              <a:t>                                                            </a:t>
            </a:r>
            <a:endParaRPr lang="en-US" sz="2200" dirty="0">
              <a:solidFill>
                <a:schemeClr val="tx1"/>
              </a:solidFill>
            </a:endParaRP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7665"/>
            <a:ext cx="4875581" cy="2542700"/>
          </a:xfr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237" y="3906980"/>
            <a:ext cx="3199508" cy="1718729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59" y="3906980"/>
            <a:ext cx="3842238" cy="2147455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879" y="4599708"/>
            <a:ext cx="3560776" cy="2119745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235" y="1177665"/>
            <a:ext cx="4303565" cy="2567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15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0"/>
            <a:ext cx="9274002" cy="816746"/>
          </a:xfrm>
        </p:spPr>
        <p:txBody>
          <a:bodyPr>
            <a:normAutofit fontScale="90000"/>
          </a:bodyPr>
          <a:lstStyle/>
          <a:p>
            <a:r>
              <a:rPr lang="bg-BG" sz="2800" dirty="0" smtClean="0">
                <a:solidFill>
                  <a:schemeClr val="tx1"/>
                </a:solidFill>
              </a:rPr>
              <a:t>                               </a:t>
            </a:r>
            <a:r>
              <a:rPr lang="bg-BG" sz="2800" b="1" dirty="0" smtClean="0">
                <a:solidFill>
                  <a:schemeClr val="tx1"/>
                </a:solidFill>
              </a:rPr>
              <a:t>Занимания по интереси</a:t>
            </a:r>
            <a:br>
              <a:rPr lang="bg-BG" sz="2800" b="1" dirty="0" smtClean="0">
                <a:solidFill>
                  <a:schemeClr val="tx1"/>
                </a:solidFill>
              </a:rPr>
            </a:br>
            <a:r>
              <a:rPr lang="bg-BG" sz="2200" dirty="0" smtClean="0">
                <a:solidFill>
                  <a:schemeClr val="tx1"/>
                </a:solidFill>
              </a:rPr>
              <a:t>Клуб  „Във вълшебния свят на приказките“ </a:t>
            </a:r>
            <a:br>
              <a:rPr lang="bg-BG" sz="2200" dirty="0" smtClean="0">
                <a:solidFill>
                  <a:schemeClr val="tx1"/>
                </a:solidFill>
              </a:rPr>
            </a:br>
            <a:r>
              <a:rPr lang="bg-BG" sz="2200" dirty="0">
                <a:solidFill>
                  <a:schemeClr val="tx1"/>
                </a:solidFill>
              </a:rPr>
              <a:t> </a:t>
            </a:r>
            <a:r>
              <a:rPr lang="bg-BG" sz="2200" dirty="0" smtClean="0">
                <a:solidFill>
                  <a:schemeClr val="tx1"/>
                </a:solidFill>
              </a:rPr>
              <a:t>                                                            </a:t>
            </a:r>
            <a:endParaRPr lang="en-US" sz="2200" dirty="0">
              <a:solidFill>
                <a:schemeClr val="tx1"/>
              </a:solidFill>
            </a:endParaRPr>
          </a:p>
        </p:txBody>
      </p:sp>
      <p:pic>
        <p:nvPicPr>
          <p:cNvPr id="11" name="Picture 11" descr="D:\Users\I\Downloads\3IMG_4993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17" y="966517"/>
            <a:ext cx="3651164" cy="2779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4" descr="D:\Users\I\Downloads\2IMG_4698.jpeg"/>
          <p:cNvPicPr>
            <a:picLocks noGrp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4157"/>
            <a:ext cx="3817398" cy="2818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3" descr="D:\Users\I\Downloads\7IMG_4316.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001" y="4189907"/>
            <a:ext cx="4067623" cy="2588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9" descr="D:\Users\I\Downloads\1IMG_4991.jpe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872" y="966517"/>
            <a:ext cx="2228295" cy="3010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7" descr="D:\Users\I\Downloads\2IMG_6362.jpe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695" y="1029457"/>
            <a:ext cx="3353519" cy="26062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182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0"/>
            <a:ext cx="9274002" cy="816746"/>
          </a:xfrm>
        </p:spPr>
        <p:txBody>
          <a:bodyPr>
            <a:normAutofit fontScale="90000"/>
          </a:bodyPr>
          <a:lstStyle/>
          <a:p>
            <a:r>
              <a:rPr lang="bg-BG" sz="2800" dirty="0" smtClean="0">
                <a:solidFill>
                  <a:schemeClr val="tx1"/>
                </a:solidFill>
              </a:rPr>
              <a:t>                               </a:t>
            </a:r>
            <a:r>
              <a:rPr lang="bg-BG" sz="2800" b="1" dirty="0" smtClean="0">
                <a:solidFill>
                  <a:schemeClr val="tx1"/>
                </a:solidFill>
              </a:rPr>
              <a:t>Занимания по интереси</a:t>
            </a:r>
            <a:br>
              <a:rPr lang="bg-BG" sz="2800" b="1" dirty="0" smtClean="0">
                <a:solidFill>
                  <a:schemeClr val="tx1"/>
                </a:solidFill>
              </a:rPr>
            </a:br>
            <a:r>
              <a:rPr lang="bg-BG" sz="2200" dirty="0" smtClean="0">
                <a:solidFill>
                  <a:schemeClr val="tx1"/>
                </a:solidFill>
              </a:rPr>
              <a:t>Клуб „Танцувай с мен“ </a:t>
            </a:r>
            <a:br>
              <a:rPr lang="bg-BG" sz="2200" dirty="0" smtClean="0">
                <a:solidFill>
                  <a:schemeClr val="tx1"/>
                </a:solidFill>
              </a:rPr>
            </a:br>
            <a:r>
              <a:rPr lang="bg-BG" sz="2200" dirty="0">
                <a:solidFill>
                  <a:schemeClr val="tx1"/>
                </a:solidFill>
              </a:rPr>
              <a:t> </a:t>
            </a:r>
            <a:r>
              <a:rPr lang="bg-BG" sz="2200" dirty="0" smtClean="0">
                <a:solidFill>
                  <a:schemeClr val="tx1"/>
                </a:solidFill>
              </a:rPr>
              <a:t>                                                            </a:t>
            </a:r>
            <a:endParaRPr lang="en-US" sz="2200" dirty="0">
              <a:solidFill>
                <a:schemeClr val="tx1"/>
              </a:solidFill>
            </a:endParaRP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93" y="816746"/>
            <a:ext cx="3941553" cy="2956165"/>
          </a:xfr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192" y="816746"/>
            <a:ext cx="4515775" cy="2788598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365" y="3917272"/>
            <a:ext cx="3920971" cy="2940728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887" y="3821837"/>
            <a:ext cx="4486080" cy="303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43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0"/>
            <a:ext cx="9274002" cy="577049"/>
          </a:xfrm>
        </p:spPr>
        <p:txBody>
          <a:bodyPr>
            <a:normAutofit fontScale="90000"/>
          </a:bodyPr>
          <a:lstStyle/>
          <a:p>
            <a:r>
              <a:rPr lang="bg-BG" sz="2400" b="1" dirty="0" smtClean="0">
                <a:solidFill>
                  <a:schemeClr val="tx1"/>
                </a:solidFill>
              </a:rPr>
              <a:t>Участието на  ДГ „Здравец“ в  </a:t>
            </a:r>
            <a:r>
              <a:rPr lang="bg-BG" sz="2400" b="1" dirty="0">
                <a:solidFill>
                  <a:schemeClr val="tx1"/>
                </a:solidFill>
              </a:rPr>
              <a:t>Проект </a:t>
            </a:r>
            <a:r>
              <a:rPr lang="en-US" sz="2400" b="1" dirty="0">
                <a:solidFill>
                  <a:schemeClr val="tx1"/>
                </a:solidFill>
              </a:rPr>
              <a:t>BG05SFPR001-1.003-0001 </a:t>
            </a:r>
            <a:r>
              <a:rPr lang="bg-BG" sz="2400" b="1" dirty="0">
                <a:solidFill>
                  <a:schemeClr val="tx1"/>
                </a:solidFill>
              </a:rPr>
              <a:t>„Силен старт</a:t>
            </a:r>
            <a:r>
              <a:rPr lang="bg-BG" sz="2400" b="1" dirty="0" smtClean="0">
                <a:solidFill>
                  <a:schemeClr val="tx1"/>
                </a:solidFill>
              </a:rPr>
              <a:t>“,  реализиран </a:t>
            </a:r>
            <a:r>
              <a:rPr lang="bg-BG" sz="2400" b="1" dirty="0">
                <a:solidFill>
                  <a:schemeClr val="tx1"/>
                </a:solidFill>
              </a:rPr>
              <a:t>по програма „Образование“ 2021-2027 г., съфинансирана от Европейския </a:t>
            </a:r>
            <a:r>
              <a:rPr lang="bg-BG" sz="2400" b="1" dirty="0" smtClean="0">
                <a:solidFill>
                  <a:schemeClr val="tx1"/>
                </a:solidFill>
              </a:rPr>
              <a:t>съюз допринася за:</a:t>
            </a:r>
            <a:r>
              <a:rPr lang="en-US" sz="2400" b="1" dirty="0">
                <a:solidFill>
                  <a:schemeClr val="tx1"/>
                </a:solidFill>
              </a:rPr>
              <a:t/>
            </a:r>
            <a:br>
              <a:rPr lang="en-US" sz="2400" b="1" dirty="0">
                <a:solidFill>
                  <a:schemeClr val="tx1"/>
                </a:solidFill>
              </a:rPr>
            </a:br>
            <a:r>
              <a:rPr lang="en-US" sz="2400" b="1" dirty="0">
                <a:solidFill>
                  <a:schemeClr val="tx1"/>
                </a:solidFill>
              </a:rPr>
              <a:t/>
            </a:r>
            <a:br>
              <a:rPr lang="en-US" sz="2400" b="1" dirty="0">
                <a:solidFill>
                  <a:schemeClr val="tx1"/>
                </a:solidFill>
              </a:rPr>
            </a:br>
            <a:r>
              <a:rPr lang="bg-BG" sz="2400" dirty="0" smtClean="0">
                <a:solidFill>
                  <a:schemeClr val="tx1"/>
                </a:solidFill>
              </a:rPr>
              <a:t> 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79899" y="1384917"/>
            <a:ext cx="9194103" cy="5473083"/>
          </a:xfrm>
        </p:spPr>
        <p:txBody>
          <a:bodyPr/>
          <a:lstStyle/>
          <a:p>
            <a:r>
              <a:rPr lang="bg-BG" dirty="0" smtClean="0"/>
              <a:t>Подобряване на качеството на образователната, социалната и възпитателната работа, чрез реализиране на дейностите по проекта;</a:t>
            </a:r>
          </a:p>
          <a:p>
            <a:r>
              <a:rPr lang="bg-BG" dirty="0" smtClean="0"/>
              <a:t> Повишена родителска ангажираност – провеждането на различни дейности с родителите повиши разбирането им за значението на ранното детско развитие, нуждите на детето и тяхната роля в процеса на предучилищното образование;</a:t>
            </a:r>
          </a:p>
          <a:p>
            <a:r>
              <a:rPr lang="bg-BG" dirty="0" smtClean="0"/>
              <a:t>Подобрено взаимодействие между родители и педагогически специалисти – създаде се по-добра комуникация, основано на доверие, прозрачност и взаимно уважение;</a:t>
            </a:r>
          </a:p>
          <a:p>
            <a:r>
              <a:rPr lang="bg-BG" dirty="0" smtClean="0"/>
              <a:t>Развитие на когнитивни, социални и творчески умения на децата – участието на децата в различни занимания  по интереси стимулира тяхната креативност и познавателна развитие;</a:t>
            </a:r>
          </a:p>
          <a:p>
            <a:r>
              <a:rPr lang="bg-BG" dirty="0" smtClean="0"/>
              <a:t>Заниманията по интереси позволяват да се проследят индивидуалните особености  и да се подкрепят  децата според техните темпове и потребности</a:t>
            </a:r>
            <a:r>
              <a:rPr lang="en-US" dirty="0" smtClean="0"/>
              <a:t>]</a:t>
            </a:r>
            <a:endParaRPr lang="bg-BG" dirty="0" smtClean="0"/>
          </a:p>
          <a:p>
            <a:r>
              <a:rPr lang="bg-BG" b="1" dirty="0" smtClean="0"/>
              <a:t>Увеличи се интереса към организираните дейности, което допринесе за по-добрата адаптация на децата към средата и за изграждането на положителни навици.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66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8676" y="0"/>
            <a:ext cx="9105326" cy="958788"/>
          </a:xfrm>
        </p:spPr>
        <p:txBody>
          <a:bodyPr>
            <a:normAutofit/>
          </a:bodyPr>
          <a:lstStyle/>
          <a:p>
            <a:r>
              <a:rPr lang="bg-BG" b="1" smtClean="0"/>
              <a:t>Очакваме да постигнем:</a:t>
            </a:r>
            <a:endParaRPr lang="en-US" b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958788"/>
            <a:ext cx="10164932" cy="5743853"/>
          </a:xfrm>
        </p:spPr>
        <p:txBody>
          <a:bodyPr/>
          <a:lstStyle/>
          <a:p>
            <a:r>
              <a:rPr lang="bg-BG" b="1" smtClean="0">
                <a:solidFill>
                  <a:schemeClr val="accent5"/>
                </a:solidFill>
              </a:rPr>
              <a:t>Подобрена образователна среда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g-BG" smtClean="0"/>
              <a:t>Обучени специалисти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g-BG" smtClean="0"/>
              <a:t>Ангажирани родители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g-BG" smtClean="0"/>
              <a:t>Активни деца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g-BG" smtClean="0"/>
              <a:t>Стабилна подкрепяща среда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g-BG" b="1" smtClean="0">
                <a:solidFill>
                  <a:schemeClr val="accent5"/>
                </a:solidFill>
              </a:rPr>
              <a:t>Повишено качество на услугите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g-BG" smtClean="0"/>
              <a:t>Методите и практиките, въведени по проекта подобриха стандартите на работа и повишиха ефективността на всички дейности.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g-BG" b="1" smtClean="0">
                <a:solidFill>
                  <a:schemeClr val="accent5"/>
                </a:solidFill>
              </a:rPr>
              <a:t>Устойчиво развитие на детската градина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g-BG" smtClean="0"/>
              <a:t>Постигнатите резултати ще продължат да се повишават чрез прилагане на разработените добри практики, поддържане на работата с родителите и разработените програми за занимания с децата.</a:t>
            </a:r>
            <a:endParaRPr lang="en-US" dirty="0"/>
          </a:p>
        </p:txBody>
      </p:sp>
      <p:pic>
        <p:nvPicPr>
          <p:cNvPr id="4" name="Контейнер за картина 31" descr="Картина, която съдържа балон, Парти украса, момче, дрех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xmlns="" id="{F24860C2-1459-9F22-8F33-91D5540000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1" r="7611"/>
          <a:stretch>
            <a:fillRect/>
          </a:stretch>
        </p:blipFill>
        <p:spPr>
          <a:xfrm>
            <a:off x="6625497" y="0"/>
            <a:ext cx="2648505" cy="2804638"/>
          </a:xfrm>
          <a:prstGeom prst="rect">
            <a:avLst/>
          </a:prstGeom>
        </p:spPr>
      </p:pic>
      <p:pic>
        <p:nvPicPr>
          <p:cNvPr id="5" name="Picture 4" descr="Това може да съдържа: две деца седят върху книгите и едното гледа книгата, която чете">
            <a:extLst>
              <a:ext uri="{FF2B5EF4-FFF2-40B4-BE49-F238E27FC236}">
                <a16:creationId xmlns:a16="http://schemas.microsoft.com/office/drawing/2014/main" xmlns="" id="{BEB554C4-DFFD-1A66-22FA-0AA822F58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293" y="5175058"/>
            <a:ext cx="1276107" cy="1682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671" y="5754883"/>
            <a:ext cx="1065321" cy="790647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285" y="5689408"/>
            <a:ext cx="1006380" cy="746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07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21435</TotalTime>
  <Words>1091</Words>
  <Application>Microsoft Office PowerPoint</Application>
  <PresentationFormat>Широк екран</PresentationFormat>
  <Paragraphs>66</Paragraphs>
  <Slides>25</Slides>
  <Notes>3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25</vt:i4>
      </vt:variant>
    </vt:vector>
  </HeadingPairs>
  <TitlesOfParts>
    <vt:vector size="33" baseType="lpstr">
      <vt:lpstr>Arial</vt:lpstr>
      <vt:lpstr>Calibri</vt:lpstr>
      <vt:lpstr>Segoe UI Historic</vt:lpstr>
      <vt:lpstr>Times New Roman</vt:lpstr>
      <vt:lpstr>Trebuchet MS</vt:lpstr>
      <vt:lpstr>Wingdings</vt:lpstr>
      <vt:lpstr>Wingdings 3</vt:lpstr>
      <vt:lpstr>Аспект</vt:lpstr>
      <vt:lpstr>Презентация на PowerPoint</vt:lpstr>
      <vt:lpstr>Детска градина „Здравец“ участва по Проект BG05SFPR001-1.003-0001 „Силен старт“. Проектът се реализира по програма „Образование“ 2021-2027 г., съфинансирана от Европейския съюз.    Дейностите по които участваме са:  Дейност 1.                           Повишаване на квалификацията на педагогическите                              специалисти, вкл. нови в системата учители за                              осъществяване на обща и допълнителна подкрепа                                     личностно развитие и обучения на непедагогическия персонал.      </vt:lpstr>
      <vt:lpstr>Дейност 2. Интензивна работа с родители на ниво детска градина за формиране на положителни нагласи към образованието и за пълноценното им участие в образователния процес.                                                  Дейността цели подобряване на уменията на родителите за полагане на грижи за физическото, умственото, нравственото и социално развитие на децата. За изпълнението на тези дейност в детската градина бяха сформирани три групи за „Интензивна работа с родители“, като всяка група реализира по 8 форми, включващи открити ситуации, дискусии на различни теми, съвместни благотворителни инициативи, информационни дни за ползите от посещението на детска градина, участие в културни  събития и мероприятия.</vt:lpstr>
      <vt:lpstr>По Дейност 2 в детска градина „Здравец“ назначихме помощник възпитател на 4 часа, който подпомага работата на учителите, като:</vt:lpstr>
      <vt:lpstr>Дейност 4 „Обща подкрепа за личностно развитие за достъп и трайно приобщаване  на деца в предучилищното образование“ Заниманията по интереси са насочени към децата, като отчитат техните индивидуални потребности и интереси, чрез включването им в допълнителни форми по различни образователни направления в областта на спората , изкуствата, гражданското и интеркултурното образование.</vt:lpstr>
      <vt:lpstr>Заниманията по интереси, като част от общата подкрепа и се организират съгласно Наредбата за приобщаващо образование и Наредба за предучилищно образование. Участието на децата е съобразно заявен интерес от техните родители. Чрез организирането на Занимания по интереси в детската градина целим:</vt:lpstr>
      <vt:lpstr>Ето част от формите на работа, осъществени с родителите:</vt:lpstr>
      <vt:lpstr>„Моето семейство“ -  Задружно деца, родители и учители, изработиха родословно дърво на семействата си. Накрая всички заедно посетиха църквата, а там нг посрещна отец Константин. Предварително децата бяха подготвили рисунки, които подариха на отеца под формата на албум.  </vt:lpstr>
      <vt:lpstr> ,,Ползите от редовно посещаване на детска градина‘‘. Събитието протече в атмосфера на открит диалог и активно участие. Бяха представени ключовите предимства на ежедневното присъствие на децата в образователната среда – изграждане на навици, развитие на речта, социални и емоционални умения, както и важна роля на сътрудничество между родители и учители.    Срещата имаше за цел да насърчи родителите в съвместните усилия за осигуряване на стабилна и подкрепяща среда за децата, като основа за успешен и уверен старт в живота. </vt:lpstr>
      <vt:lpstr>„Питка за Бъдни вечер“ - </vt:lpstr>
      <vt:lpstr>„Коледна работилничка“ – заедно деца и родители изработиха коледни картички, които подариха на възрастните хора в „Пенсионерски клуб“ – гр. Костенец.</vt:lpstr>
      <vt:lpstr>„Коледна работилничка“ – заедно деца и родители изработиха коледни картички, които подариха на възрастните хора в „Пенсионерски клуб“ – гр. Костенец и дом за стари хора с.Очуша.</vt:lpstr>
      <vt:lpstr>„Поклон Апостоле“ – деца и родители отдадоха почит на  Великия Васил Левски, като изработиха заедно макети на Апостола в детската градина. След това всички заедно поднесоха цветя на паметника на Левски в центъра на града.</vt:lpstr>
      <vt:lpstr>„Великденска работилничка“</vt:lpstr>
      <vt:lpstr>„Спортът е здраве - Табата“ – децата и родителите заедно спортуваха в детската градина с инструктор Мария Николова – родител на дете от групата.</vt:lpstr>
      <vt:lpstr>                               Занимания по интереси Клуб „Работилница –творилница“ – конструиране и технологии                                                           </vt:lpstr>
      <vt:lpstr>                               Занимания по интереси Клуб „Работилница –творилница“ – конструиране и технологии                                                                   </vt:lpstr>
      <vt:lpstr>                               Занимания по интереси Клуб „Приятели с природата“ – околен свят                                                                   </vt:lpstr>
      <vt:lpstr>                               Занимания по интереси Клуб „Математически приключенци“ – математика                                                              </vt:lpstr>
      <vt:lpstr>                               Занимания по интереси Клуб „Математически приключенци“ – Математика                                                              </vt:lpstr>
      <vt:lpstr>                               Занимания по интереси Вокална група  „Дъга“ – музика                                                              </vt:lpstr>
      <vt:lpstr>                               Занимания по интереси Клуб  „Във вълшебния свят на приказките“                                                               </vt:lpstr>
      <vt:lpstr>                               Занимания по интереси Клуб „Танцувай с мен“                                                               </vt:lpstr>
      <vt:lpstr>Участието на  ДГ „Здравец“ в  Проект BG05SFPR001-1.003-0001 „Силен старт“,  реализиран по програма „Образование“ 2021-2027 г., съфинансирана от Европейския съюз допринася за:   </vt:lpstr>
      <vt:lpstr>Очакваме да постигнем: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Акаунт в Microsoft</dc:creator>
  <cp:lastModifiedBy>Акаунт в Microsoft</cp:lastModifiedBy>
  <cp:revision>56</cp:revision>
  <dcterms:created xsi:type="dcterms:W3CDTF">2025-10-25T15:28:17Z</dcterms:created>
  <dcterms:modified xsi:type="dcterms:W3CDTF">2025-12-03T12:25:37Z</dcterms:modified>
</cp:coreProperties>
</file>